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0" r:id="rId2"/>
    <p:sldId id="352" r:id="rId3"/>
    <p:sldId id="353" r:id="rId4"/>
    <p:sldId id="351" r:id="rId5"/>
    <p:sldId id="354" r:id="rId6"/>
    <p:sldId id="355" r:id="rId7"/>
    <p:sldId id="356" r:id="rId8"/>
    <p:sldId id="357" r:id="rId9"/>
    <p:sldId id="359" r:id="rId10"/>
    <p:sldId id="360" r:id="rId1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DA"/>
    <a:srgbClr val="006600"/>
    <a:srgbClr val="800000"/>
    <a:srgbClr val="1FDB98"/>
    <a:srgbClr val="4FA7FF"/>
    <a:srgbClr val="9BDEFF"/>
    <a:srgbClr val="66CCFF"/>
    <a:srgbClr val="8AE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590" autoAdjust="0"/>
  </p:normalViewPr>
  <p:slideViewPr>
    <p:cSldViewPr>
      <p:cViewPr>
        <p:scale>
          <a:sx n="70" d="100"/>
          <a:sy n="70" d="100"/>
        </p:scale>
        <p:origin x="-1938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2" y="-90"/>
      </p:cViewPr>
      <p:guideLst>
        <p:guide orient="horz" pos="2921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945571-2081-41A5-8D7A-8FC6AF7510C3}" type="datetimeFigureOut">
              <a:rPr lang="es-MX"/>
              <a:pPr>
                <a:defRPr/>
              </a:pPr>
              <a:t>03/12/2019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62400" y="8805863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BC1062-4273-469F-9E58-B044CED01C3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1549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700897-C37F-44E1-AD76-FB3FF634E2B5}" type="datetimeFigureOut">
              <a:rPr lang="es-ES"/>
              <a:pPr>
                <a:defRPr/>
              </a:pPr>
              <a:t>03/12/2019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2" tIns="46796" rIns="93592" bIns="46796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088" y="4402138"/>
            <a:ext cx="5597525" cy="4173537"/>
          </a:xfrm>
          <a:prstGeom prst="rect">
            <a:avLst/>
          </a:prstGeom>
        </p:spPr>
        <p:txBody>
          <a:bodyPr vert="horz" lIns="93592" tIns="46796" rIns="93592" bIns="4679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2400" y="8805863"/>
            <a:ext cx="3033713" cy="463550"/>
          </a:xfrm>
          <a:prstGeom prst="rect">
            <a:avLst/>
          </a:prstGeom>
        </p:spPr>
        <p:txBody>
          <a:bodyPr vert="horz" lIns="93592" tIns="46796" rIns="93592" bIns="4679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DC574A-0944-4465-B92F-36245C968E7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2546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 userDrawn="1"/>
        </p:nvSpPr>
        <p:spPr>
          <a:xfrm>
            <a:off x="900113" y="3573463"/>
            <a:ext cx="73437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pc="300" dirty="0">
                <a:solidFill>
                  <a:schemeClr val="bg1"/>
                </a:solidFill>
                <a:latin typeface="Trebuchet MS" pitchFamily="34" charset="0"/>
              </a:rPr>
              <a:t>SÉPTIMA SESIÓN ORDINARIA</a:t>
            </a:r>
          </a:p>
          <a:p>
            <a:pPr algn="ctr">
              <a:defRPr/>
            </a:pPr>
            <a:r>
              <a:rPr lang="es-MX" spc="300" dirty="0">
                <a:solidFill>
                  <a:schemeClr val="bg1"/>
                </a:solidFill>
                <a:latin typeface="Trebuchet MS" pitchFamily="34" charset="0"/>
              </a:rPr>
              <a:t>JULIO 31, 2012.</a:t>
            </a:r>
            <a:endParaRPr lang="es-ES" spc="3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3"/>
          <a:stretch/>
        </p:blipFill>
        <p:spPr bwMode="auto">
          <a:xfrm>
            <a:off x="-36512" y="-104453"/>
            <a:ext cx="9220745" cy="713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0218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7 CuadroTexto"/>
          <p:cNvSpPr txBox="1">
            <a:spLocks noChangeArrowheads="1"/>
          </p:cNvSpPr>
          <p:nvPr userDrawn="1"/>
        </p:nvSpPr>
        <p:spPr bwMode="auto">
          <a:xfrm>
            <a:off x="3779838" y="6373813"/>
            <a:ext cx="158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71BDC8ED-8563-41D3-8CF0-2FABEB1BD85B}" type="slidenum">
              <a:rPr lang="es-MX" smtClean="0">
                <a:solidFill>
                  <a:srgbClr val="0070C0"/>
                </a:solidFill>
              </a:rPr>
              <a:pPr algn="ctr" eaLnBrk="1" hangingPunct="1">
                <a:defRPr/>
              </a:pPr>
              <a:t>‹Nº›</a:t>
            </a:fld>
            <a:endParaRPr lang="es-MX" dirty="0" smtClean="0">
              <a:solidFill>
                <a:srgbClr val="0070C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5876925"/>
            <a:ext cx="611187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3905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CuadroTexto"/>
          <p:cNvSpPr txBox="1">
            <a:spLocks noChangeArrowheads="1"/>
          </p:cNvSpPr>
          <p:nvPr/>
        </p:nvSpPr>
        <p:spPr bwMode="auto">
          <a:xfrm>
            <a:off x="5651500" y="6453188"/>
            <a:ext cx="3384550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MX" sz="1100" b="1" dirty="0" smtClean="0">
                <a:solidFill>
                  <a:schemeClr val="bg1"/>
                </a:solidFill>
              </a:rPr>
              <a:t>Séptima Sesión Ordinaria</a:t>
            </a:r>
          </a:p>
          <a:p>
            <a:pPr algn="r" eaLnBrk="1" hangingPunct="1">
              <a:defRPr/>
            </a:pPr>
            <a:r>
              <a:rPr lang="es-MX" sz="1100" b="1" dirty="0" smtClean="0">
                <a:solidFill>
                  <a:schemeClr val="bg1"/>
                </a:solidFill>
              </a:rPr>
              <a:t> 31 de Julio 2012 </a:t>
            </a:r>
          </a:p>
        </p:txBody>
      </p:sp>
      <p:sp>
        <p:nvSpPr>
          <p:cNvPr id="1028" name="2 CuadroTexto"/>
          <p:cNvSpPr txBox="1">
            <a:spLocks noChangeArrowheads="1"/>
          </p:cNvSpPr>
          <p:nvPr/>
        </p:nvSpPr>
        <p:spPr bwMode="auto">
          <a:xfrm>
            <a:off x="4157663" y="6515100"/>
            <a:ext cx="865187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7D4571-21CB-4115-B08F-3251E73EADED}" type="slidenum">
              <a:rPr lang="es-MX" smtClean="0">
                <a:solidFill>
                  <a:schemeClr val="bg1"/>
                </a:solidFill>
              </a:rPr>
              <a:pPr eaLnBrk="1" hangingPunct="1">
                <a:defRPr/>
              </a:pPr>
              <a:t>‹Nº›</a:t>
            </a:fld>
            <a:endParaRPr lang="es-MX" smtClean="0">
              <a:solidFill>
                <a:schemeClr val="bg1"/>
              </a:solidFill>
            </a:endParaRPr>
          </a:p>
        </p:txBody>
      </p:sp>
      <p:pic>
        <p:nvPicPr>
          <p:cNvPr id="2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350"/>
            <a:ext cx="4283968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851920" y="-4350"/>
            <a:ext cx="4283968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508104" y="-4350"/>
            <a:ext cx="4283968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7236296" y="-4350"/>
            <a:ext cx="4283968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676456" y="-4350"/>
            <a:ext cx="4283968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ransition spd="slow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9999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ricadetransparencia.cide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bajo"/>
          <p:cNvSpPr/>
          <p:nvPr/>
        </p:nvSpPr>
        <p:spPr>
          <a:xfrm>
            <a:off x="1547664" y="2708920"/>
            <a:ext cx="6192688" cy="1980684"/>
          </a:xfrm>
          <a:prstGeom prst="downArrow">
            <a:avLst>
              <a:gd name="adj1" fmla="val 100000"/>
              <a:gd name="adj2" fmla="val 18131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76200">
            <a:solidFill>
              <a:sysClr val="window" lastClr="FF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63688" y="2996952"/>
            <a:ext cx="5832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Transparencia y acceso a la Información de México, Métrica de Transparencia; disponible en: </a:t>
            </a:r>
            <a:endParaRPr lang="es-ES" b="1" dirty="0" smtClean="0">
              <a:solidFill>
                <a:schemeClr val="bg1"/>
              </a:solidFill>
            </a:endParaRPr>
          </a:p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rgbClr val="0049DA"/>
                </a:solidFill>
              </a:rPr>
              <a:t>http://www.metricadetransparencia.cide.edu</a:t>
            </a:r>
          </a:p>
          <a:p>
            <a:pPr algn="ctr"/>
            <a:endParaRPr lang="es-ES" dirty="0">
              <a:hlinkClick r:id="rId2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89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abajo"/>
          <p:cNvSpPr/>
          <p:nvPr/>
        </p:nvSpPr>
        <p:spPr>
          <a:xfrm>
            <a:off x="1403648" y="1452164"/>
            <a:ext cx="6465530" cy="913288"/>
          </a:xfrm>
          <a:prstGeom prst="downArrow">
            <a:avLst>
              <a:gd name="adj1" fmla="val 100000"/>
              <a:gd name="adj2" fmla="val 45755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76200">
            <a:solidFill>
              <a:sysClr val="window" lastClr="FF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324" y="1559947"/>
            <a:ext cx="626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</a:rPr>
              <a:t>Métrica de la </a:t>
            </a:r>
            <a:r>
              <a:rPr lang="es-ES" sz="2400" b="1" dirty="0" smtClean="0">
                <a:solidFill>
                  <a:schemeClr val="bg1"/>
                </a:solidFill>
              </a:rPr>
              <a:t>Transparencia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6184">
            <a:off x="394509" y="2079468"/>
            <a:ext cx="8612562" cy="425562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143164" y="2741692"/>
            <a:ext cx="6957227" cy="197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54610" algn="ctr">
              <a:lnSpc>
                <a:spcPct val="115000"/>
              </a:lnSpc>
              <a:spcAft>
                <a:spcPts val="0"/>
              </a:spcAft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</a:lstStyle>
          <a:p>
            <a:pPr algn="just"/>
            <a:r>
              <a:rPr lang="es-ES" sz="1800" dirty="0"/>
              <a:t>Es un análisis integral del sistema de transparencia en el sistema mexicano a partir de un diagnóstico en los ámbitos federal, estatal y municipal, en los poderes ejecutivo, legislativo, judicial, órganos autónomos y organismos descentralizados. El resultado es un mapa completo del funcionamiento del sistema de transparencia en México.</a:t>
            </a:r>
            <a:endParaRPr lang="es-MX" sz="1800" dirty="0"/>
          </a:p>
        </p:txBody>
      </p:sp>
      <p:grpSp>
        <p:nvGrpSpPr>
          <p:cNvPr id="9" name="Group 7"/>
          <p:cNvGrpSpPr>
            <a:grpSpLocks noChangeAspect="1"/>
          </p:cNvGrpSpPr>
          <p:nvPr/>
        </p:nvGrpSpPr>
        <p:grpSpPr bwMode="auto">
          <a:xfrm rot="551022">
            <a:off x="467555" y="4328258"/>
            <a:ext cx="910779" cy="1014156"/>
            <a:chOff x="4532" y="1647"/>
            <a:chExt cx="813" cy="1144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32" y="1647"/>
              <a:ext cx="813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588" y="1752"/>
              <a:ext cx="213" cy="418"/>
            </a:xfrm>
            <a:custGeom>
              <a:avLst/>
              <a:gdLst>
                <a:gd name="T0" fmla="*/ 25 w 426"/>
                <a:gd name="T1" fmla="*/ 1 h 837"/>
                <a:gd name="T2" fmla="*/ 15 w 426"/>
                <a:gd name="T3" fmla="*/ 0 h 837"/>
                <a:gd name="T4" fmla="*/ 2 w 426"/>
                <a:gd name="T5" fmla="*/ 6 h 837"/>
                <a:gd name="T6" fmla="*/ 0 w 426"/>
                <a:gd name="T7" fmla="*/ 24 h 837"/>
                <a:gd name="T8" fmla="*/ 12 w 426"/>
                <a:gd name="T9" fmla="*/ 54 h 837"/>
                <a:gd name="T10" fmla="*/ 29 w 426"/>
                <a:gd name="T11" fmla="*/ 93 h 837"/>
                <a:gd name="T12" fmla="*/ 54 w 426"/>
                <a:gd name="T13" fmla="*/ 151 h 837"/>
                <a:gd name="T14" fmla="*/ 89 w 426"/>
                <a:gd name="T15" fmla="*/ 229 h 837"/>
                <a:gd name="T16" fmla="*/ 135 w 426"/>
                <a:gd name="T17" fmla="*/ 326 h 837"/>
                <a:gd name="T18" fmla="*/ 191 w 426"/>
                <a:gd name="T19" fmla="*/ 441 h 837"/>
                <a:gd name="T20" fmla="*/ 261 w 426"/>
                <a:gd name="T21" fmla="*/ 577 h 837"/>
                <a:gd name="T22" fmla="*/ 347 w 426"/>
                <a:gd name="T23" fmla="*/ 732 h 837"/>
                <a:gd name="T24" fmla="*/ 396 w 426"/>
                <a:gd name="T25" fmla="*/ 819 h 837"/>
                <a:gd name="T26" fmla="*/ 407 w 426"/>
                <a:gd name="T27" fmla="*/ 833 h 837"/>
                <a:gd name="T28" fmla="*/ 418 w 426"/>
                <a:gd name="T29" fmla="*/ 835 h 837"/>
                <a:gd name="T30" fmla="*/ 426 w 426"/>
                <a:gd name="T31" fmla="*/ 819 h 837"/>
                <a:gd name="T32" fmla="*/ 422 w 426"/>
                <a:gd name="T33" fmla="*/ 789 h 837"/>
                <a:gd name="T34" fmla="*/ 413 w 426"/>
                <a:gd name="T35" fmla="*/ 752 h 837"/>
                <a:gd name="T36" fmla="*/ 399 w 426"/>
                <a:gd name="T37" fmla="*/ 717 h 837"/>
                <a:gd name="T38" fmla="*/ 374 w 426"/>
                <a:gd name="T39" fmla="*/ 706 h 837"/>
                <a:gd name="T40" fmla="*/ 356 w 426"/>
                <a:gd name="T41" fmla="*/ 711 h 837"/>
                <a:gd name="T42" fmla="*/ 335 w 426"/>
                <a:gd name="T43" fmla="*/ 672 h 837"/>
                <a:gd name="T44" fmla="*/ 297 w 426"/>
                <a:gd name="T45" fmla="*/ 600 h 837"/>
                <a:gd name="T46" fmla="*/ 248 w 426"/>
                <a:gd name="T47" fmla="*/ 507 h 837"/>
                <a:gd name="T48" fmla="*/ 192 w 426"/>
                <a:gd name="T49" fmla="*/ 399 h 837"/>
                <a:gd name="T50" fmla="*/ 135 w 426"/>
                <a:gd name="T51" fmla="*/ 284 h 837"/>
                <a:gd name="T52" fmla="*/ 83 w 426"/>
                <a:gd name="T53" fmla="*/ 174 h 837"/>
                <a:gd name="T54" fmla="*/ 39 w 426"/>
                <a:gd name="T55" fmla="*/ 75 h 837"/>
                <a:gd name="T56" fmla="*/ 23 w 426"/>
                <a:gd name="T57" fmla="*/ 30 h 837"/>
                <a:gd name="T58" fmla="*/ 30 w 426"/>
                <a:gd name="T59" fmla="*/ 19 h 837"/>
                <a:gd name="T60" fmla="*/ 48 w 426"/>
                <a:gd name="T61" fmla="*/ 15 h 837"/>
                <a:gd name="T62" fmla="*/ 55 w 426"/>
                <a:gd name="T63" fmla="*/ 9 h 837"/>
                <a:gd name="T64" fmla="*/ 53 w 426"/>
                <a:gd name="T65" fmla="*/ 2 h 837"/>
                <a:gd name="T66" fmla="*/ 39 w 426"/>
                <a:gd name="T67" fmla="*/ 0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" h="837">
                  <a:moveTo>
                    <a:pt x="27" y="1"/>
                  </a:moveTo>
                  <a:lnTo>
                    <a:pt x="25" y="1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7" y="41"/>
                  </a:lnTo>
                  <a:lnTo>
                    <a:pt x="12" y="54"/>
                  </a:lnTo>
                  <a:lnTo>
                    <a:pt x="19" y="71"/>
                  </a:lnTo>
                  <a:lnTo>
                    <a:pt x="29" y="93"/>
                  </a:lnTo>
                  <a:lnTo>
                    <a:pt x="40" y="120"/>
                  </a:lnTo>
                  <a:lnTo>
                    <a:pt x="54" y="151"/>
                  </a:lnTo>
                  <a:lnTo>
                    <a:pt x="70" y="188"/>
                  </a:lnTo>
                  <a:lnTo>
                    <a:pt x="89" y="229"/>
                  </a:lnTo>
                  <a:lnTo>
                    <a:pt x="110" y="274"/>
                  </a:lnTo>
                  <a:lnTo>
                    <a:pt x="135" y="326"/>
                  </a:lnTo>
                  <a:lnTo>
                    <a:pt x="161" y="381"/>
                  </a:lnTo>
                  <a:lnTo>
                    <a:pt x="191" y="441"/>
                  </a:lnTo>
                  <a:lnTo>
                    <a:pt x="224" y="507"/>
                  </a:lnTo>
                  <a:lnTo>
                    <a:pt x="261" y="577"/>
                  </a:lnTo>
                  <a:lnTo>
                    <a:pt x="302" y="652"/>
                  </a:lnTo>
                  <a:lnTo>
                    <a:pt x="347" y="732"/>
                  </a:lnTo>
                  <a:lnTo>
                    <a:pt x="394" y="816"/>
                  </a:lnTo>
                  <a:lnTo>
                    <a:pt x="396" y="819"/>
                  </a:lnTo>
                  <a:lnTo>
                    <a:pt x="400" y="826"/>
                  </a:lnTo>
                  <a:lnTo>
                    <a:pt x="407" y="833"/>
                  </a:lnTo>
                  <a:lnTo>
                    <a:pt x="412" y="837"/>
                  </a:lnTo>
                  <a:lnTo>
                    <a:pt x="418" y="835"/>
                  </a:lnTo>
                  <a:lnTo>
                    <a:pt x="424" y="831"/>
                  </a:lnTo>
                  <a:lnTo>
                    <a:pt x="426" y="819"/>
                  </a:lnTo>
                  <a:lnTo>
                    <a:pt x="424" y="801"/>
                  </a:lnTo>
                  <a:lnTo>
                    <a:pt x="422" y="789"/>
                  </a:lnTo>
                  <a:lnTo>
                    <a:pt x="418" y="772"/>
                  </a:lnTo>
                  <a:lnTo>
                    <a:pt x="413" y="752"/>
                  </a:lnTo>
                  <a:lnTo>
                    <a:pt x="407" y="733"/>
                  </a:lnTo>
                  <a:lnTo>
                    <a:pt x="399" y="717"/>
                  </a:lnTo>
                  <a:lnTo>
                    <a:pt x="388" y="708"/>
                  </a:lnTo>
                  <a:lnTo>
                    <a:pt x="374" y="706"/>
                  </a:lnTo>
                  <a:lnTo>
                    <a:pt x="359" y="717"/>
                  </a:lnTo>
                  <a:lnTo>
                    <a:pt x="356" y="711"/>
                  </a:lnTo>
                  <a:lnTo>
                    <a:pt x="348" y="696"/>
                  </a:lnTo>
                  <a:lnTo>
                    <a:pt x="335" y="672"/>
                  </a:lnTo>
                  <a:lnTo>
                    <a:pt x="318" y="639"/>
                  </a:lnTo>
                  <a:lnTo>
                    <a:pt x="297" y="600"/>
                  </a:lnTo>
                  <a:lnTo>
                    <a:pt x="273" y="555"/>
                  </a:lnTo>
                  <a:lnTo>
                    <a:pt x="248" y="507"/>
                  </a:lnTo>
                  <a:lnTo>
                    <a:pt x="220" y="454"/>
                  </a:lnTo>
                  <a:lnTo>
                    <a:pt x="192" y="399"/>
                  </a:lnTo>
                  <a:lnTo>
                    <a:pt x="163" y="341"/>
                  </a:lnTo>
                  <a:lnTo>
                    <a:pt x="135" y="284"/>
                  </a:lnTo>
                  <a:lnTo>
                    <a:pt x="108" y="228"/>
                  </a:lnTo>
                  <a:lnTo>
                    <a:pt x="83" y="174"/>
                  </a:lnTo>
                  <a:lnTo>
                    <a:pt x="60" y="122"/>
                  </a:lnTo>
                  <a:lnTo>
                    <a:pt x="39" y="75"/>
                  </a:lnTo>
                  <a:lnTo>
                    <a:pt x="23" y="32"/>
                  </a:lnTo>
                  <a:lnTo>
                    <a:pt x="23" y="30"/>
                  </a:lnTo>
                  <a:lnTo>
                    <a:pt x="24" y="24"/>
                  </a:lnTo>
                  <a:lnTo>
                    <a:pt x="30" y="19"/>
                  </a:lnTo>
                  <a:lnTo>
                    <a:pt x="41" y="16"/>
                  </a:lnTo>
                  <a:lnTo>
                    <a:pt x="48" y="15"/>
                  </a:lnTo>
                  <a:lnTo>
                    <a:pt x="53" y="12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BF7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594" y="1653"/>
              <a:ext cx="357" cy="543"/>
            </a:xfrm>
            <a:custGeom>
              <a:avLst/>
              <a:gdLst>
                <a:gd name="T0" fmla="*/ 491 w 714"/>
                <a:gd name="T1" fmla="*/ 1079 h 1085"/>
                <a:gd name="T2" fmla="*/ 459 w 714"/>
                <a:gd name="T3" fmla="*/ 1031 h 1085"/>
                <a:gd name="T4" fmla="*/ 403 w 714"/>
                <a:gd name="T5" fmla="*/ 943 h 1085"/>
                <a:gd name="T6" fmla="*/ 329 w 714"/>
                <a:gd name="T7" fmla="*/ 824 h 1085"/>
                <a:gd name="T8" fmla="*/ 247 w 714"/>
                <a:gd name="T9" fmla="*/ 682 h 1085"/>
                <a:gd name="T10" fmla="*/ 165 w 714"/>
                <a:gd name="T11" fmla="*/ 526 h 1085"/>
                <a:gd name="T12" fmla="*/ 91 w 714"/>
                <a:gd name="T13" fmla="*/ 367 h 1085"/>
                <a:gd name="T14" fmla="*/ 33 w 714"/>
                <a:gd name="T15" fmla="*/ 211 h 1085"/>
                <a:gd name="T16" fmla="*/ 7 w 714"/>
                <a:gd name="T17" fmla="*/ 116 h 1085"/>
                <a:gd name="T18" fmla="*/ 2 w 714"/>
                <a:gd name="T19" fmla="*/ 79 h 1085"/>
                <a:gd name="T20" fmla="*/ 0 w 714"/>
                <a:gd name="T21" fmla="*/ 39 h 1085"/>
                <a:gd name="T22" fmla="*/ 14 w 714"/>
                <a:gd name="T23" fmla="*/ 8 h 1085"/>
                <a:gd name="T24" fmla="*/ 30 w 714"/>
                <a:gd name="T25" fmla="*/ 0 h 1085"/>
                <a:gd name="T26" fmla="*/ 40 w 714"/>
                <a:gd name="T27" fmla="*/ 0 h 1085"/>
                <a:gd name="T28" fmla="*/ 50 w 714"/>
                <a:gd name="T29" fmla="*/ 2 h 1085"/>
                <a:gd name="T30" fmla="*/ 62 w 714"/>
                <a:gd name="T31" fmla="*/ 7 h 1085"/>
                <a:gd name="T32" fmla="*/ 95 w 714"/>
                <a:gd name="T33" fmla="*/ 26 h 1085"/>
                <a:gd name="T34" fmla="*/ 156 w 714"/>
                <a:gd name="T35" fmla="*/ 78 h 1085"/>
                <a:gd name="T36" fmla="*/ 229 w 714"/>
                <a:gd name="T37" fmla="*/ 156 h 1085"/>
                <a:gd name="T38" fmla="*/ 310 w 714"/>
                <a:gd name="T39" fmla="*/ 258 h 1085"/>
                <a:gd name="T40" fmla="*/ 398 w 714"/>
                <a:gd name="T41" fmla="*/ 381 h 1085"/>
                <a:gd name="T42" fmla="*/ 488 w 714"/>
                <a:gd name="T43" fmla="*/ 523 h 1085"/>
                <a:gd name="T44" fmla="*/ 580 w 714"/>
                <a:gd name="T45" fmla="*/ 682 h 1085"/>
                <a:gd name="T46" fmla="*/ 670 w 714"/>
                <a:gd name="T47" fmla="*/ 856 h 1085"/>
                <a:gd name="T48" fmla="*/ 713 w 714"/>
                <a:gd name="T49" fmla="*/ 948 h 1085"/>
                <a:gd name="T50" fmla="*/ 702 w 714"/>
                <a:gd name="T51" fmla="*/ 952 h 1085"/>
                <a:gd name="T52" fmla="*/ 684 w 714"/>
                <a:gd name="T53" fmla="*/ 959 h 1085"/>
                <a:gd name="T54" fmla="*/ 658 w 714"/>
                <a:gd name="T55" fmla="*/ 970 h 1085"/>
                <a:gd name="T56" fmla="*/ 626 w 714"/>
                <a:gd name="T57" fmla="*/ 986 h 1085"/>
                <a:gd name="T58" fmla="*/ 592 w 714"/>
                <a:gd name="T59" fmla="*/ 1008 h 1085"/>
                <a:gd name="T60" fmla="*/ 554 w 714"/>
                <a:gd name="T61" fmla="*/ 1035 h 1085"/>
                <a:gd name="T62" fmla="*/ 516 w 714"/>
                <a:gd name="T63" fmla="*/ 1067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4" h="1085">
                  <a:moveTo>
                    <a:pt x="496" y="1085"/>
                  </a:moveTo>
                  <a:lnTo>
                    <a:pt x="491" y="1079"/>
                  </a:lnTo>
                  <a:lnTo>
                    <a:pt x="479" y="1060"/>
                  </a:lnTo>
                  <a:lnTo>
                    <a:pt x="459" y="1031"/>
                  </a:lnTo>
                  <a:lnTo>
                    <a:pt x="434" y="991"/>
                  </a:lnTo>
                  <a:lnTo>
                    <a:pt x="403" y="943"/>
                  </a:lnTo>
                  <a:lnTo>
                    <a:pt x="367" y="886"/>
                  </a:lnTo>
                  <a:lnTo>
                    <a:pt x="329" y="824"/>
                  </a:lnTo>
                  <a:lnTo>
                    <a:pt x="289" y="755"/>
                  </a:lnTo>
                  <a:lnTo>
                    <a:pt x="247" y="682"/>
                  </a:lnTo>
                  <a:lnTo>
                    <a:pt x="206" y="606"/>
                  </a:lnTo>
                  <a:lnTo>
                    <a:pt x="165" y="526"/>
                  </a:lnTo>
                  <a:lnTo>
                    <a:pt x="127" y="447"/>
                  </a:lnTo>
                  <a:lnTo>
                    <a:pt x="91" y="367"/>
                  </a:lnTo>
                  <a:lnTo>
                    <a:pt x="59" y="288"/>
                  </a:lnTo>
                  <a:lnTo>
                    <a:pt x="33" y="211"/>
                  </a:lnTo>
                  <a:lnTo>
                    <a:pt x="12" y="137"/>
                  </a:lnTo>
                  <a:lnTo>
                    <a:pt x="7" y="116"/>
                  </a:lnTo>
                  <a:lnTo>
                    <a:pt x="4" y="97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0" y="39"/>
                  </a:lnTo>
                  <a:lnTo>
                    <a:pt x="5" y="20"/>
                  </a:lnTo>
                  <a:lnTo>
                    <a:pt x="14" y="8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50" y="2"/>
                  </a:lnTo>
                  <a:lnTo>
                    <a:pt x="56" y="4"/>
                  </a:lnTo>
                  <a:lnTo>
                    <a:pt x="62" y="7"/>
                  </a:lnTo>
                  <a:lnTo>
                    <a:pt x="68" y="10"/>
                  </a:lnTo>
                  <a:lnTo>
                    <a:pt x="95" y="26"/>
                  </a:lnTo>
                  <a:lnTo>
                    <a:pt x="124" y="48"/>
                  </a:lnTo>
                  <a:lnTo>
                    <a:pt x="156" y="78"/>
                  </a:lnTo>
                  <a:lnTo>
                    <a:pt x="192" y="114"/>
                  </a:lnTo>
                  <a:lnTo>
                    <a:pt x="229" y="156"/>
                  </a:lnTo>
                  <a:lnTo>
                    <a:pt x="269" y="204"/>
                  </a:lnTo>
                  <a:lnTo>
                    <a:pt x="310" y="258"/>
                  </a:lnTo>
                  <a:lnTo>
                    <a:pt x="353" y="317"/>
                  </a:lnTo>
                  <a:lnTo>
                    <a:pt x="398" y="381"/>
                  </a:lnTo>
                  <a:lnTo>
                    <a:pt x="443" y="449"/>
                  </a:lnTo>
                  <a:lnTo>
                    <a:pt x="488" y="523"/>
                  </a:lnTo>
                  <a:lnTo>
                    <a:pt x="534" y="600"/>
                  </a:lnTo>
                  <a:lnTo>
                    <a:pt x="580" y="682"/>
                  </a:lnTo>
                  <a:lnTo>
                    <a:pt x="625" y="767"/>
                  </a:lnTo>
                  <a:lnTo>
                    <a:pt x="670" y="856"/>
                  </a:lnTo>
                  <a:lnTo>
                    <a:pt x="714" y="948"/>
                  </a:lnTo>
                  <a:lnTo>
                    <a:pt x="713" y="948"/>
                  </a:lnTo>
                  <a:lnTo>
                    <a:pt x="708" y="949"/>
                  </a:lnTo>
                  <a:lnTo>
                    <a:pt x="702" y="952"/>
                  </a:lnTo>
                  <a:lnTo>
                    <a:pt x="694" y="955"/>
                  </a:lnTo>
                  <a:lnTo>
                    <a:pt x="684" y="959"/>
                  </a:lnTo>
                  <a:lnTo>
                    <a:pt x="671" y="964"/>
                  </a:lnTo>
                  <a:lnTo>
                    <a:pt x="658" y="970"/>
                  </a:lnTo>
                  <a:lnTo>
                    <a:pt x="643" y="978"/>
                  </a:lnTo>
                  <a:lnTo>
                    <a:pt x="626" y="986"/>
                  </a:lnTo>
                  <a:lnTo>
                    <a:pt x="609" y="997"/>
                  </a:lnTo>
                  <a:lnTo>
                    <a:pt x="592" y="1008"/>
                  </a:lnTo>
                  <a:lnTo>
                    <a:pt x="573" y="1020"/>
                  </a:lnTo>
                  <a:lnTo>
                    <a:pt x="554" y="1035"/>
                  </a:lnTo>
                  <a:lnTo>
                    <a:pt x="534" y="1050"/>
                  </a:lnTo>
                  <a:lnTo>
                    <a:pt x="516" y="1067"/>
                  </a:lnTo>
                  <a:lnTo>
                    <a:pt x="496" y="1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830" y="2107"/>
              <a:ext cx="377" cy="576"/>
            </a:xfrm>
            <a:custGeom>
              <a:avLst/>
              <a:gdLst>
                <a:gd name="T0" fmla="*/ 0 w 752"/>
                <a:gd name="T1" fmla="*/ 124 h 1150"/>
                <a:gd name="T2" fmla="*/ 5 w 752"/>
                <a:gd name="T3" fmla="*/ 133 h 1150"/>
                <a:gd name="T4" fmla="*/ 20 w 752"/>
                <a:gd name="T5" fmla="*/ 158 h 1150"/>
                <a:gd name="T6" fmla="*/ 43 w 752"/>
                <a:gd name="T7" fmla="*/ 197 h 1150"/>
                <a:gd name="T8" fmla="*/ 73 w 752"/>
                <a:gd name="T9" fmla="*/ 248 h 1150"/>
                <a:gd name="T10" fmla="*/ 108 w 752"/>
                <a:gd name="T11" fmla="*/ 309 h 1150"/>
                <a:gd name="T12" fmla="*/ 151 w 752"/>
                <a:gd name="T13" fmla="*/ 379 h 1150"/>
                <a:gd name="T14" fmla="*/ 198 w 752"/>
                <a:gd name="T15" fmla="*/ 456 h 1150"/>
                <a:gd name="T16" fmla="*/ 248 w 752"/>
                <a:gd name="T17" fmla="*/ 538 h 1150"/>
                <a:gd name="T18" fmla="*/ 301 w 752"/>
                <a:gd name="T19" fmla="*/ 624 h 1150"/>
                <a:gd name="T20" fmla="*/ 355 w 752"/>
                <a:gd name="T21" fmla="*/ 710 h 1150"/>
                <a:gd name="T22" fmla="*/ 410 w 752"/>
                <a:gd name="T23" fmla="*/ 796 h 1150"/>
                <a:gd name="T24" fmla="*/ 465 w 752"/>
                <a:gd name="T25" fmla="*/ 879 h 1150"/>
                <a:gd name="T26" fmla="*/ 518 w 752"/>
                <a:gd name="T27" fmla="*/ 958 h 1150"/>
                <a:gd name="T28" fmla="*/ 570 w 752"/>
                <a:gd name="T29" fmla="*/ 1030 h 1150"/>
                <a:gd name="T30" fmla="*/ 619 w 752"/>
                <a:gd name="T31" fmla="*/ 1095 h 1150"/>
                <a:gd name="T32" fmla="*/ 663 w 752"/>
                <a:gd name="T33" fmla="*/ 1150 h 1150"/>
                <a:gd name="T34" fmla="*/ 665 w 752"/>
                <a:gd name="T35" fmla="*/ 1149 h 1150"/>
                <a:gd name="T36" fmla="*/ 671 w 752"/>
                <a:gd name="T37" fmla="*/ 1145 h 1150"/>
                <a:gd name="T38" fmla="*/ 679 w 752"/>
                <a:gd name="T39" fmla="*/ 1138 h 1150"/>
                <a:gd name="T40" fmla="*/ 690 w 752"/>
                <a:gd name="T41" fmla="*/ 1130 h 1150"/>
                <a:gd name="T42" fmla="*/ 704 w 752"/>
                <a:gd name="T43" fmla="*/ 1120 h 1150"/>
                <a:gd name="T44" fmla="*/ 719 w 752"/>
                <a:gd name="T45" fmla="*/ 1111 h 1150"/>
                <a:gd name="T46" fmla="*/ 735 w 752"/>
                <a:gd name="T47" fmla="*/ 1102 h 1150"/>
                <a:gd name="T48" fmla="*/ 752 w 752"/>
                <a:gd name="T49" fmla="*/ 1094 h 1150"/>
                <a:gd name="T50" fmla="*/ 751 w 752"/>
                <a:gd name="T51" fmla="*/ 1090 h 1150"/>
                <a:gd name="T52" fmla="*/ 748 w 752"/>
                <a:gd name="T53" fmla="*/ 1080 h 1150"/>
                <a:gd name="T54" fmla="*/ 741 w 752"/>
                <a:gd name="T55" fmla="*/ 1062 h 1150"/>
                <a:gd name="T56" fmla="*/ 732 w 752"/>
                <a:gd name="T57" fmla="*/ 1036 h 1150"/>
                <a:gd name="T58" fmla="*/ 718 w 752"/>
                <a:gd name="T59" fmla="*/ 1003 h 1150"/>
                <a:gd name="T60" fmla="*/ 701 w 752"/>
                <a:gd name="T61" fmla="*/ 960 h 1150"/>
                <a:gd name="T62" fmla="*/ 679 w 752"/>
                <a:gd name="T63" fmla="*/ 909 h 1150"/>
                <a:gd name="T64" fmla="*/ 651 w 752"/>
                <a:gd name="T65" fmla="*/ 849 h 1150"/>
                <a:gd name="T66" fmla="*/ 619 w 752"/>
                <a:gd name="T67" fmla="*/ 779 h 1150"/>
                <a:gd name="T68" fmla="*/ 581 w 752"/>
                <a:gd name="T69" fmla="*/ 700 h 1150"/>
                <a:gd name="T70" fmla="*/ 537 w 752"/>
                <a:gd name="T71" fmla="*/ 611 h 1150"/>
                <a:gd name="T72" fmla="*/ 485 w 752"/>
                <a:gd name="T73" fmla="*/ 511 h 1150"/>
                <a:gd name="T74" fmla="*/ 427 w 752"/>
                <a:gd name="T75" fmla="*/ 400 h 1150"/>
                <a:gd name="T76" fmla="*/ 363 w 752"/>
                <a:gd name="T77" fmla="*/ 278 h 1150"/>
                <a:gd name="T78" fmla="*/ 289 w 752"/>
                <a:gd name="T79" fmla="*/ 145 h 1150"/>
                <a:gd name="T80" fmla="*/ 209 w 752"/>
                <a:gd name="T81" fmla="*/ 0 h 1150"/>
                <a:gd name="T82" fmla="*/ 206 w 752"/>
                <a:gd name="T83" fmla="*/ 0 h 1150"/>
                <a:gd name="T84" fmla="*/ 202 w 752"/>
                <a:gd name="T85" fmla="*/ 1 h 1150"/>
                <a:gd name="T86" fmla="*/ 192 w 752"/>
                <a:gd name="T87" fmla="*/ 3 h 1150"/>
                <a:gd name="T88" fmla="*/ 182 w 752"/>
                <a:gd name="T89" fmla="*/ 6 h 1150"/>
                <a:gd name="T90" fmla="*/ 168 w 752"/>
                <a:gd name="T91" fmla="*/ 9 h 1150"/>
                <a:gd name="T92" fmla="*/ 153 w 752"/>
                <a:gd name="T93" fmla="*/ 14 h 1150"/>
                <a:gd name="T94" fmla="*/ 136 w 752"/>
                <a:gd name="T95" fmla="*/ 20 h 1150"/>
                <a:gd name="T96" fmla="*/ 119 w 752"/>
                <a:gd name="T97" fmla="*/ 26 h 1150"/>
                <a:gd name="T98" fmla="*/ 101 w 752"/>
                <a:gd name="T99" fmla="*/ 35 h 1150"/>
                <a:gd name="T100" fmla="*/ 83 w 752"/>
                <a:gd name="T101" fmla="*/ 43 h 1150"/>
                <a:gd name="T102" fmla="*/ 66 w 752"/>
                <a:gd name="T103" fmla="*/ 53 h 1150"/>
                <a:gd name="T104" fmla="*/ 49 w 752"/>
                <a:gd name="T105" fmla="*/ 65 h 1150"/>
                <a:gd name="T106" fmla="*/ 33 w 752"/>
                <a:gd name="T107" fmla="*/ 77 h 1150"/>
                <a:gd name="T108" fmla="*/ 21 w 752"/>
                <a:gd name="T109" fmla="*/ 92 h 1150"/>
                <a:gd name="T110" fmla="*/ 9 w 752"/>
                <a:gd name="T111" fmla="*/ 107 h 1150"/>
                <a:gd name="T112" fmla="*/ 0 w 752"/>
                <a:gd name="T113" fmla="*/ 12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2" h="1150">
                  <a:moveTo>
                    <a:pt x="0" y="124"/>
                  </a:moveTo>
                  <a:lnTo>
                    <a:pt x="5" y="133"/>
                  </a:lnTo>
                  <a:lnTo>
                    <a:pt x="20" y="158"/>
                  </a:lnTo>
                  <a:lnTo>
                    <a:pt x="43" y="197"/>
                  </a:lnTo>
                  <a:lnTo>
                    <a:pt x="73" y="248"/>
                  </a:lnTo>
                  <a:lnTo>
                    <a:pt x="108" y="309"/>
                  </a:lnTo>
                  <a:lnTo>
                    <a:pt x="151" y="379"/>
                  </a:lnTo>
                  <a:lnTo>
                    <a:pt x="198" y="456"/>
                  </a:lnTo>
                  <a:lnTo>
                    <a:pt x="248" y="538"/>
                  </a:lnTo>
                  <a:lnTo>
                    <a:pt x="301" y="624"/>
                  </a:lnTo>
                  <a:lnTo>
                    <a:pt x="355" y="710"/>
                  </a:lnTo>
                  <a:lnTo>
                    <a:pt x="410" y="796"/>
                  </a:lnTo>
                  <a:lnTo>
                    <a:pt x="465" y="879"/>
                  </a:lnTo>
                  <a:lnTo>
                    <a:pt x="518" y="958"/>
                  </a:lnTo>
                  <a:lnTo>
                    <a:pt x="570" y="1030"/>
                  </a:lnTo>
                  <a:lnTo>
                    <a:pt x="619" y="1095"/>
                  </a:lnTo>
                  <a:lnTo>
                    <a:pt x="663" y="1150"/>
                  </a:lnTo>
                  <a:lnTo>
                    <a:pt x="665" y="1149"/>
                  </a:lnTo>
                  <a:lnTo>
                    <a:pt x="671" y="1145"/>
                  </a:lnTo>
                  <a:lnTo>
                    <a:pt x="679" y="1138"/>
                  </a:lnTo>
                  <a:lnTo>
                    <a:pt x="690" y="1130"/>
                  </a:lnTo>
                  <a:lnTo>
                    <a:pt x="704" y="1120"/>
                  </a:lnTo>
                  <a:lnTo>
                    <a:pt x="719" y="1111"/>
                  </a:lnTo>
                  <a:lnTo>
                    <a:pt x="735" y="1102"/>
                  </a:lnTo>
                  <a:lnTo>
                    <a:pt x="752" y="1094"/>
                  </a:lnTo>
                  <a:lnTo>
                    <a:pt x="751" y="1090"/>
                  </a:lnTo>
                  <a:lnTo>
                    <a:pt x="748" y="1080"/>
                  </a:lnTo>
                  <a:lnTo>
                    <a:pt x="741" y="1062"/>
                  </a:lnTo>
                  <a:lnTo>
                    <a:pt x="732" y="1036"/>
                  </a:lnTo>
                  <a:lnTo>
                    <a:pt x="718" y="1003"/>
                  </a:lnTo>
                  <a:lnTo>
                    <a:pt x="701" y="960"/>
                  </a:lnTo>
                  <a:lnTo>
                    <a:pt x="679" y="909"/>
                  </a:lnTo>
                  <a:lnTo>
                    <a:pt x="651" y="849"/>
                  </a:lnTo>
                  <a:lnTo>
                    <a:pt x="619" y="779"/>
                  </a:lnTo>
                  <a:lnTo>
                    <a:pt x="581" y="700"/>
                  </a:lnTo>
                  <a:lnTo>
                    <a:pt x="537" y="611"/>
                  </a:lnTo>
                  <a:lnTo>
                    <a:pt x="485" y="511"/>
                  </a:lnTo>
                  <a:lnTo>
                    <a:pt x="427" y="400"/>
                  </a:lnTo>
                  <a:lnTo>
                    <a:pt x="363" y="278"/>
                  </a:lnTo>
                  <a:lnTo>
                    <a:pt x="289" y="145"/>
                  </a:lnTo>
                  <a:lnTo>
                    <a:pt x="209" y="0"/>
                  </a:lnTo>
                  <a:lnTo>
                    <a:pt x="206" y="0"/>
                  </a:lnTo>
                  <a:lnTo>
                    <a:pt x="202" y="1"/>
                  </a:lnTo>
                  <a:lnTo>
                    <a:pt x="192" y="3"/>
                  </a:lnTo>
                  <a:lnTo>
                    <a:pt x="182" y="6"/>
                  </a:lnTo>
                  <a:lnTo>
                    <a:pt x="168" y="9"/>
                  </a:lnTo>
                  <a:lnTo>
                    <a:pt x="153" y="14"/>
                  </a:lnTo>
                  <a:lnTo>
                    <a:pt x="136" y="20"/>
                  </a:lnTo>
                  <a:lnTo>
                    <a:pt x="119" y="26"/>
                  </a:lnTo>
                  <a:lnTo>
                    <a:pt x="101" y="35"/>
                  </a:lnTo>
                  <a:lnTo>
                    <a:pt x="83" y="43"/>
                  </a:lnTo>
                  <a:lnTo>
                    <a:pt x="66" y="53"/>
                  </a:lnTo>
                  <a:lnTo>
                    <a:pt x="49" y="65"/>
                  </a:lnTo>
                  <a:lnTo>
                    <a:pt x="33" y="77"/>
                  </a:lnTo>
                  <a:lnTo>
                    <a:pt x="21" y="92"/>
                  </a:lnTo>
                  <a:lnTo>
                    <a:pt x="9" y="10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599" y="1697"/>
              <a:ext cx="87" cy="58"/>
            </a:xfrm>
            <a:custGeom>
              <a:avLst/>
              <a:gdLst>
                <a:gd name="T0" fmla="*/ 174 w 175"/>
                <a:gd name="T1" fmla="*/ 0 h 117"/>
                <a:gd name="T2" fmla="*/ 135 w 175"/>
                <a:gd name="T3" fmla="*/ 6 h 117"/>
                <a:gd name="T4" fmla="*/ 100 w 175"/>
                <a:gd name="T5" fmla="*/ 17 h 117"/>
                <a:gd name="T6" fmla="*/ 71 w 175"/>
                <a:gd name="T7" fmla="*/ 34 h 117"/>
                <a:gd name="T8" fmla="*/ 46 w 175"/>
                <a:gd name="T9" fmla="*/ 53 h 117"/>
                <a:gd name="T10" fmla="*/ 26 w 175"/>
                <a:gd name="T11" fmla="*/ 72 h 117"/>
                <a:gd name="T12" fmla="*/ 12 w 175"/>
                <a:gd name="T13" fmla="*/ 88 h 117"/>
                <a:gd name="T14" fmla="*/ 3 w 175"/>
                <a:gd name="T15" fmla="*/ 100 h 117"/>
                <a:gd name="T16" fmla="*/ 0 w 175"/>
                <a:gd name="T17" fmla="*/ 106 h 117"/>
                <a:gd name="T18" fmla="*/ 8 w 175"/>
                <a:gd name="T19" fmla="*/ 111 h 117"/>
                <a:gd name="T20" fmla="*/ 8 w 175"/>
                <a:gd name="T21" fmla="*/ 111 h 117"/>
                <a:gd name="T22" fmla="*/ 8 w 175"/>
                <a:gd name="T23" fmla="*/ 111 h 117"/>
                <a:gd name="T24" fmla="*/ 17 w 175"/>
                <a:gd name="T25" fmla="*/ 117 h 117"/>
                <a:gd name="T26" fmla="*/ 17 w 175"/>
                <a:gd name="T27" fmla="*/ 117 h 117"/>
                <a:gd name="T28" fmla="*/ 19 w 175"/>
                <a:gd name="T29" fmla="*/ 112 h 117"/>
                <a:gd name="T30" fmla="*/ 27 w 175"/>
                <a:gd name="T31" fmla="*/ 102 h 117"/>
                <a:gd name="T32" fmla="*/ 40 w 175"/>
                <a:gd name="T33" fmla="*/ 87 h 117"/>
                <a:gd name="T34" fmla="*/ 58 w 175"/>
                <a:gd name="T35" fmla="*/ 69 h 117"/>
                <a:gd name="T36" fmla="*/ 80 w 175"/>
                <a:gd name="T37" fmla="*/ 52 h 117"/>
                <a:gd name="T38" fmla="*/ 108 w 175"/>
                <a:gd name="T39" fmla="*/ 37 h 117"/>
                <a:gd name="T40" fmla="*/ 139 w 175"/>
                <a:gd name="T41" fmla="*/ 25 h 117"/>
                <a:gd name="T42" fmla="*/ 175 w 175"/>
                <a:gd name="T43" fmla="*/ 21 h 117"/>
                <a:gd name="T44" fmla="*/ 174 w 175"/>
                <a:gd name="T45" fmla="*/ 11 h 117"/>
                <a:gd name="T46" fmla="*/ 174 w 175"/>
                <a:gd name="T47" fmla="*/ 11 h 117"/>
                <a:gd name="T48" fmla="*/ 174 w 175"/>
                <a:gd name="T49" fmla="*/ 11 h 117"/>
                <a:gd name="T50" fmla="*/ 174 w 175"/>
                <a:gd name="T5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" h="117">
                  <a:moveTo>
                    <a:pt x="174" y="0"/>
                  </a:moveTo>
                  <a:lnTo>
                    <a:pt x="135" y="6"/>
                  </a:lnTo>
                  <a:lnTo>
                    <a:pt x="100" y="17"/>
                  </a:lnTo>
                  <a:lnTo>
                    <a:pt x="71" y="34"/>
                  </a:lnTo>
                  <a:lnTo>
                    <a:pt x="46" y="53"/>
                  </a:lnTo>
                  <a:lnTo>
                    <a:pt x="26" y="72"/>
                  </a:lnTo>
                  <a:lnTo>
                    <a:pt x="12" y="88"/>
                  </a:lnTo>
                  <a:lnTo>
                    <a:pt x="3" y="100"/>
                  </a:lnTo>
                  <a:lnTo>
                    <a:pt x="0" y="106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9" y="112"/>
                  </a:lnTo>
                  <a:lnTo>
                    <a:pt x="27" y="102"/>
                  </a:lnTo>
                  <a:lnTo>
                    <a:pt x="40" y="87"/>
                  </a:lnTo>
                  <a:lnTo>
                    <a:pt x="58" y="69"/>
                  </a:lnTo>
                  <a:lnTo>
                    <a:pt x="80" y="52"/>
                  </a:lnTo>
                  <a:lnTo>
                    <a:pt x="108" y="37"/>
                  </a:lnTo>
                  <a:lnTo>
                    <a:pt x="139" y="25"/>
                  </a:lnTo>
                  <a:lnTo>
                    <a:pt x="175" y="2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1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D3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803" y="2064"/>
              <a:ext cx="119" cy="77"/>
            </a:xfrm>
            <a:custGeom>
              <a:avLst/>
              <a:gdLst>
                <a:gd name="T0" fmla="*/ 18 w 238"/>
                <a:gd name="T1" fmla="*/ 154 h 154"/>
                <a:gd name="T2" fmla="*/ 18 w 238"/>
                <a:gd name="T3" fmla="*/ 154 h 154"/>
                <a:gd name="T4" fmla="*/ 19 w 238"/>
                <a:gd name="T5" fmla="*/ 153 h 154"/>
                <a:gd name="T6" fmla="*/ 20 w 238"/>
                <a:gd name="T7" fmla="*/ 149 h 154"/>
                <a:gd name="T8" fmla="*/ 24 w 238"/>
                <a:gd name="T9" fmla="*/ 145 h 154"/>
                <a:gd name="T10" fmla="*/ 28 w 238"/>
                <a:gd name="T11" fmla="*/ 138 h 154"/>
                <a:gd name="T12" fmla="*/ 35 w 238"/>
                <a:gd name="T13" fmla="*/ 130 h 154"/>
                <a:gd name="T14" fmla="*/ 43 w 238"/>
                <a:gd name="T15" fmla="*/ 121 h 154"/>
                <a:gd name="T16" fmla="*/ 53 w 238"/>
                <a:gd name="T17" fmla="*/ 110 h 154"/>
                <a:gd name="T18" fmla="*/ 64 w 238"/>
                <a:gd name="T19" fmla="*/ 99 h 154"/>
                <a:gd name="T20" fmla="*/ 78 w 238"/>
                <a:gd name="T21" fmla="*/ 88 h 154"/>
                <a:gd name="T22" fmla="*/ 93 w 238"/>
                <a:gd name="T23" fmla="*/ 77 h 154"/>
                <a:gd name="T24" fmla="*/ 111 w 238"/>
                <a:gd name="T25" fmla="*/ 65 h 154"/>
                <a:gd name="T26" fmla="*/ 131 w 238"/>
                <a:gd name="T27" fmla="*/ 55 h 154"/>
                <a:gd name="T28" fmla="*/ 154 w 238"/>
                <a:gd name="T29" fmla="*/ 44 h 154"/>
                <a:gd name="T30" fmla="*/ 179 w 238"/>
                <a:gd name="T31" fmla="*/ 34 h 154"/>
                <a:gd name="T32" fmla="*/ 207 w 238"/>
                <a:gd name="T33" fmla="*/ 26 h 154"/>
                <a:gd name="T34" fmla="*/ 238 w 238"/>
                <a:gd name="T35" fmla="*/ 19 h 154"/>
                <a:gd name="T36" fmla="*/ 237 w 238"/>
                <a:gd name="T37" fmla="*/ 9 h 154"/>
                <a:gd name="T38" fmla="*/ 237 w 238"/>
                <a:gd name="T39" fmla="*/ 9 h 154"/>
                <a:gd name="T40" fmla="*/ 237 w 238"/>
                <a:gd name="T41" fmla="*/ 9 h 154"/>
                <a:gd name="T42" fmla="*/ 235 w 238"/>
                <a:gd name="T43" fmla="*/ 0 h 154"/>
                <a:gd name="T44" fmla="*/ 202 w 238"/>
                <a:gd name="T45" fmla="*/ 6 h 154"/>
                <a:gd name="T46" fmla="*/ 172 w 238"/>
                <a:gd name="T47" fmla="*/ 16 h 154"/>
                <a:gd name="T48" fmla="*/ 145 w 238"/>
                <a:gd name="T49" fmla="*/ 26 h 154"/>
                <a:gd name="T50" fmla="*/ 121 w 238"/>
                <a:gd name="T51" fmla="*/ 36 h 154"/>
                <a:gd name="T52" fmla="*/ 100 w 238"/>
                <a:gd name="T53" fmla="*/ 48 h 154"/>
                <a:gd name="T54" fmla="*/ 80 w 238"/>
                <a:gd name="T55" fmla="*/ 59 h 154"/>
                <a:gd name="T56" fmla="*/ 64 w 238"/>
                <a:gd name="T57" fmla="*/ 72 h 154"/>
                <a:gd name="T58" fmla="*/ 49 w 238"/>
                <a:gd name="T59" fmla="*/ 84 h 154"/>
                <a:gd name="T60" fmla="*/ 36 w 238"/>
                <a:gd name="T61" fmla="*/ 95 h 154"/>
                <a:gd name="T62" fmla="*/ 27 w 238"/>
                <a:gd name="T63" fmla="*/ 107 h 154"/>
                <a:gd name="T64" fmla="*/ 18 w 238"/>
                <a:gd name="T65" fmla="*/ 117 h 154"/>
                <a:gd name="T66" fmla="*/ 11 w 238"/>
                <a:gd name="T67" fmla="*/ 126 h 154"/>
                <a:gd name="T68" fmla="*/ 7 w 238"/>
                <a:gd name="T69" fmla="*/ 133 h 154"/>
                <a:gd name="T70" fmla="*/ 3 w 238"/>
                <a:gd name="T71" fmla="*/ 140 h 154"/>
                <a:gd name="T72" fmla="*/ 1 w 238"/>
                <a:gd name="T73" fmla="*/ 144 h 154"/>
                <a:gd name="T74" fmla="*/ 0 w 238"/>
                <a:gd name="T75" fmla="*/ 146 h 154"/>
                <a:gd name="T76" fmla="*/ 9 w 238"/>
                <a:gd name="T77" fmla="*/ 151 h 154"/>
                <a:gd name="T78" fmla="*/ 9 w 238"/>
                <a:gd name="T79" fmla="*/ 151 h 154"/>
                <a:gd name="T80" fmla="*/ 9 w 238"/>
                <a:gd name="T81" fmla="*/ 151 h 154"/>
                <a:gd name="T82" fmla="*/ 18 w 238"/>
                <a:gd name="T83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8" h="154">
                  <a:moveTo>
                    <a:pt x="18" y="154"/>
                  </a:moveTo>
                  <a:lnTo>
                    <a:pt x="18" y="154"/>
                  </a:lnTo>
                  <a:lnTo>
                    <a:pt x="19" y="153"/>
                  </a:lnTo>
                  <a:lnTo>
                    <a:pt x="20" y="149"/>
                  </a:lnTo>
                  <a:lnTo>
                    <a:pt x="24" y="145"/>
                  </a:lnTo>
                  <a:lnTo>
                    <a:pt x="28" y="138"/>
                  </a:lnTo>
                  <a:lnTo>
                    <a:pt x="35" y="130"/>
                  </a:lnTo>
                  <a:lnTo>
                    <a:pt x="43" y="121"/>
                  </a:lnTo>
                  <a:lnTo>
                    <a:pt x="53" y="110"/>
                  </a:lnTo>
                  <a:lnTo>
                    <a:pt x="64" y="99"/>
                  </a:lnTo>
                  <a:lnTo>
                    <a:pt x="78" y="88"/>
                  </a:lnTo>
                  <a:lnTo>
                    <a:pt x="93" y="77"/>
                  </a:lnTo>
                  <a:lnTo>
                    <a:pt x="111" y="65"/>
                  </a:lnTo>
                  <a:lnTo>
                    <a:pt x="131" y="55"/>
                  </a:lnTo>
                  <a:lnTo>
                    <a:pt x="154" y="44"/>
                  </a:lnTo>
                  <a:lnTo>
                    <a:pt x="179" y="34"/>
                  </a:lnTo>
                  <a:lnTo>
                    <a:pt x="207" y="26"/>
                  </a:lnTo>
                  <a:lnTo>
                    <a:pt x="238" y="19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7" y="9"/>
                  </a:lnTo>
                  <a:lnTo>
                    <a:pt x="235" y="0"/>
                  </a:lnTo>
                  <a:lnTo>
                    <a:pt x="202" y="6"/>
                  </a:lnTo>
                  <a:lnTo>
                    <a:pt x="172" y="16"/>
                  </a:lnTo>
                  <a:lnTo>
                    <a:pt x="145" y="26"/>
                  </a:lnTo>
                  <a:lnTo>
                    <a:pt x="121" y="36"/>
                  </a:lnTo>
                  <a:lnTo>
                    <a:pt x="100" y="48"/>
                  </a:lnTo>
                  <a:lnTo>
                    <a:pt x="80" y="59"/>
                  </a:lnTo>
                  <a:lnTo>
                    <a:pt x="64" y="72"/>
                  </a:lnTo>
                  <a:lnTo>
                    <a:pt x="49" y="84"/>
                  </a:lnTo>
                  <a:lnTo>
                    <a:pt x="36" y="95"/>
                  </a:lnTo>
                  <a:lnTo>
                    <a:pt x="27" y="107"/>
                  </a:lnTo>
                  <a:lnTo>
                    <a:pt x="18" y="117"/>
                  </a:lnTo>
                  <a:lnTo>
                    <a:pt x="11" y="126"/>
                  </a:lnTo>
                  <a:lnTo>
                    <a:pt x="7" y="133"/>
                  </a:lnTo>
                  <a:lnTo>
                    <a:pt x="3" y="140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D3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149" y="2638"/>
              <a:ext cx="102" cy="137"/>
            </a:xfrm>
            <a:custGeom>
              <a:avLst/>
              <a:gdLst>
                <a:gd name="T0" fmla="*/ 0 w 204"/>
                <a:gd name="T1" fmla="*/ 58 h 273"/>
                <a:gd name="T2" fmla="*/ 166 w 204"/>
                <a:gd name="T3" fmla="*/ 273 h 273"/>
                <a:gd name="T4" fmla="*/ 204 w 204"/>
                <a:gd name="T5" fmla="*/ 253 h 273"/>
                <a:gd name="T6" fmla="*/ 106 w 204"/>
                <a:gd name="T7" fmla="*/ 0 h 273"/>
                <a:gd name="T8" fmla="*/ 103 w 204"/>
                <a:gd name="T9" fmla="*/ 0 h 273"/>
                <a:gd name="T10" fmla="*/ 93 w 204"/>
                <a:gd name="T11" fmla="*/ 2 h 273"/>
                <a:gd name="T12" fmla="*/ 78 w 204"/>
                <a:gd name="T13" fmla="*/ 5 h 273"/>
                <a:gd name="T14" fmla="*/ 62 w 204"/>
                <a:gd name="T15" fmla="*/ 11 h 273"/>
                <a:gd name="T16" fmla="*/ 44 w 204"/>
                <a:gd name="T17" fmla="*/ 18 h 273"/>
                <a:gd name="T18" fmla="*/ 27 w 204"/>
                <a:gd name="T19" fmla="*/ 28 h 273"/>
                <a:gd name="T20" fmla="*/ 12 w 204"/>
                <a:gd name="T21" fmla="*/ 42 h 273"/>
                <a:gd name="T22" fmla="*/ 0 w 204"/>
                <a:gd name="T23" fmla="*/ 5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273">
                  <a:moveTo>
                    <a:pt x="0" y="58"/>
                  </a:moveTo>
                  <a:lnTo>
                    <a:pt x="166" y="273"/>
                  </a:lnTo>
                  <a:lnTo>
                    <a:pt x="204" y="253"/>
                  </a:lnTo>
                  <a:lnTo>
                    <a:pt x="106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78" y="5"/>
                  </a:lnTo>
                  <a:lnTo>
                    <a:pt x="62" y="11"/>
                  </a:lnTo>
                  <a:lnTo>
                    <a:pt x="44" y="18"/>
                  </a:lnTo>
                  <a:lnTo>
                    <a:pt x="27" y="28"/>
                  </a:lnTo>
                  <a:lnTo>
                    <a:pt x="12" y="4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3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231" y="2754"/>
              <a:ext cx="24" cy="36"/>
            </a:xfrm>
            <a:custGeom>
              <a:avLst/>
              <a:gdLst>
                <a:gd name="T0" fmla="*/ 0 w 47"/>
                <a:gd name="T1" fmla="*/ 26 h 73"/>
                <a:gd name="T2" fmla="*/ 25 w 47"/>
                <a:gd name="T3" fmla="*/ 68 h 73"/>
                <a:gd name="T4" fmla="*/ 26 w 47"/>
                <a:gd name="T5" fmla="*/ 69 h 73"/>
                <a:gd name="T6" fmla="*/ 29 w 47"/>
                <a:gd name="T7" fmla="*/ 71 h 73"/>
                <a:gd name="T8" fmla="*/ 32 w 47"/>
                <a:gd name="T9" fmla="*/ 73 h 73"/>
                <a:gd name="T10" fmla="*/ 37 w 47"/>
                <a:gd name="T11" fmla="*/ 73 h 73"/>
                <a:gd name="T12" fmla="*/ 41 w 47"/>
                <a:gd name="T13" fmla="*/ 71 h 73"/>
                <a:gd name="T14" fmla="*/ 46 w 47"/>
                <a:gd name="T15" fmla="*/ 67 h 73"/>
                <a:gd name="T16" fmla="*/ 47 w 47"/>
                <a:gd name="T17" fmla="*/ 62 h 73"/>
                <a:gd name="T18" fmla="*/ 46 w 47"/>
                <a:gd name="T19" fmla="*/ 57 h 73"/>
                <a:gd name="T20" fmla="*/ 37 w 47"/>
                <a:gd name="T21" fmla="*/ 41 h 73"/>
                <a:gd name="T22" fmla="*/ 27 w 47"/>
                <a:gd name="T23" fmla="*/ 22 h 73"/>
                <a:gd name="T24" fmla="*/ 18 w 47"/>
                <a:gd name="T25" fmla="*/ 7 h 73"/>
                <a:gd name="T26" fmla="*/ 15 w 47"/>
                <a:gd name="T27" fmla="*/ 0 h 73"/>
                <a:gd name="T28" fmla="*/ 0 w 47"/>
                <a:gd name="T29" fmla="*/ 2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73">
                  <a:moveTo>
                    <a:pt x="0" y="26"/>
                  </a:moveTo>
                  <a:lnTo>
                    <a:pt x="25" y="68"/>
                  </a:lnTo>
                  <a:lnTo>
                    <a:pt x="26" y="69"/>
                  </a:lnTo>
                  <a:lnTo>
                    <a:pt x="29" y="71"/>
                  </a:lnTo>
                  <a:lnTo>
                    <a:pt x="32" y="73"/>
                  </a:lnTo>
                  <a:lnTo>
                    <a:pt x="37" y="73"/>
                  </a:lnTo>
                  <a:lnTo>
                    <a:pt x="41" y="71"/>
                  </a:lnTo>
                  <a:lnTo>
                    <a:pt x="46" y="67"/>
                  </a:lnTo>
                  <a:lnTo>
                    <a:pt x="47" y="62"/>
                  </a:lnTo>
                  <a:lnTo>
                    <a:pt x="46" y="57"/>
                  </a:lnTo>
                  <a:lnTo>
                    <a:pt x="37" y="41"/>
                  </a:lnTo>
                  <a:lnTo>
                    <a:pt x="27" y="22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3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814" y="2088"/>
              <a:ext cx="154" cy="132"/>
            </a:xfrm>
            <a:custGeom>
              <a:avLst/>
              <a:gdLst>
                <a:gd name="T0" fmla="*/ 0 w 307"/>
                <a:gd name="T1" fmla="*/ 135 h 263"/>
                <a:gd name="T2" fmla="*/ 1 w 307"/>
                <a:gd name="T3" fmla="*/ 134 h 263"/>
                <a:gd name="T4" fmla="*/ 3 w 307"/>
                <a:gd name="T5" fmla="*/ 129 h 263"/>
                <a:gd name="T6" fmla="*/ 8 w 307"/>
                <a:gd name="T7" fmla="*/ 123 h 263"/>
                <a:gd name="T8" fmla="*/ 13 w 307"/>
                <a:gd name="T9" fmla="*/ 115 h 263"/>
                <a:gd name="T10" fmla="*/ 21 w 307"/>
                <a:gd name="T11" fmla="*/ 106 h 263"/>
                <a:gd name="T12" fmla="*/ 32 w 307"/>
                <a:gd name="T13" fmla="*/ 96 h 263"/>
                <a:gd name="T14" fmla="*/ 43 w 307"/>
                <a:gd name="T15" fmla="*/ 84 h 263"/>
                <a:gd name="T16" fmla="*/ 57 w 307"/>
                <a:gd name="T17" fmla="*/ 73 h 263"/>
                <a:gd name="T18" fmla="*/ 72 w 307"/>
                <a:gd name="T19" fmla="*/ 61 h 263"/>
                <a:gd name="T20" fmla="*/ 89 w 307"/>
                <a:gd name="T21" fmla="*/ 48 h 263"/>
                <a:gd name="T22" fmla="*/ 109 w 307"/>
                <a:gd name="T23" fmla="*/ 37 h 263"/>
                <a:gd name="T24" fmla="*/ 131 w 307"/>
                <a:gd name="T25" fmla="*/ 26 h 263"/>
                <a:gd name="T26" fmla="*/ 154 w 307"/>
                <a:gd name="T27" fmla="*/ 17 h 263"/>
                <a:gd name="T28" fmla="*/ 179 w 307"/>
                <a:gd name="T29" fmla="*/ 9 h 263"/>
                <a:gd name="T30" fmla="*/ 207 w 307"/>
                <a:gd name="T31" fmla="*/ 3 h 263"/>
                <a:gd name="T32" fmla="*/ 237 w 307"/>
                <a:gd name="T33" fmla="*/ 0 h 263"/>
                <a:gd name="T34" fmla="*/ 307 w 307"/>
                <a:gd name="T35" fmla="*/ 129 h 263"/>
                <a:gd name="T36" fmla="*/ 306 w 307"/>
                <a:gd name="T37" fmla="*/ 129 h 263"/>
                <a:gd name="T38" fmla="*/ 300 w 307"/>
                <a:gd name="T39" fmla="*/ 130 h 263"/>
                <a:gd name="T40" fmla="*/ 292 w 307"/>
                <a:gd name="T41" fmla="*/ 130 h 263"/>
                <a:gd name="T42" fmla="*/ 282 w 307"/>
                <a:gd name="T43" fmla="*/ 132 h 263"/>
                <a:gd name="T44" fmla="*/ 270 w 307"/>
                <a:gd name="T45" fmla="*/ 135 h 263"/>
                <a:gd name="T46" fmla="*/ 255 w 307"/>
                <a:gd name="T47" fmla="*/ 138 h 263"/>
                <a:gd name="T48" fmla="*/ 239 w 307"/>
                <a:gd name="T49" fmla="*/ 143 h 263"/>
                <a:gd name="T50" fmla="*/ 222 w 307"/>
                <a:gd name="T51" fmla="*/ 149 h 263"/>
                <a:gd name="T52" fmla="*/ 203 w 307"/>
                <a:gd name="T53" fmla="*/ 157 h 263"/>
                <a:gd name="T54" fmla="*/ 185 w 307"/>
                <a:gd name="T55" fmla="*/ 165 h 263"/>
                <a:gd name="T56" fmla="*/ 165 w 307"/>
                <a:gd name="T57" fmla="*/ 176 h 263"/>
                <a:gd name="T58" fmla="*/ 147 w 307"/>
                <a:gd name="T59" fmla="*/ 189 h 263"/>
                <a:gd name="T60" fmla="*/ 129 w 307"/>
                <a:gd name="T61" fmla="*/ 204 h 263"/>
                <a:gd name="T62" fmla="*/ 110 w 307"/>
                <a:gd name="T63" fmla="*/ 221 h 263"/>
                <a:gd name="T64" fmla="*/ 93 w 307"/>
                <a:gd name="T65" fmla="*/ 241 h 263"/>
                <a:gd name="T66" fmla="*/ 78 w 307"/>
                <a:gd name="T67" fmla="*/ 263 h 263"/>
                <a:gd name="T68" fmla="*/ 0 w 307"/>
                <a:gd name="T69" fmla="*/ 1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7" h="263">
                  <a:moveTo>
                    <a:pt x="0" y="135"/>
                  </a:moveTo>
                  <a:lnTo>
                    <a:pt x="1" y="134"/>
                  </a:lnTo>
                  <a:lnTo>
                    <a:pt x="3" y="129"/>
                  </a:lnTo>
                  <a:lnTo>
                    <a:pt x="8" y="123"/>
                  </a:lnTo>
                  <a:lnTo>
                    <a:pt x="13" y="115"/>
                  </a:lnTo>
                  <a:lnTo>
                    <a:pt x="21" y="106"/>
                  </a:lnTo>
                  <a:lnTo>
                    <a:pt x="32" y="96"/>
                  </a:lnTo>
                  <a:lnTo>
                    <a:pt x="43" y="84"/>
                  </a:lnTo>
                  <a:lnTo>
                    <a:pt x="57" y="73"/>
                  </a:lnTo>
                  <a:lnTo>
                    <a:pt x="72" y="61"/>
                  </a:lnTo>
                  <a:lnTo>
                    <a:pt x="89" y="48"/>
                  </a:lnTo>
                  <a:lnTo>
                    <a:pt x="109" y="37"/>
                  </a:lnTo>
                  <a:lnTo>
                    <a:pt x="131" y="26"/>
                  </a:lnTo>
                  <a:lnTo>
                    <a:pt x="154" y="17"/>
                  </a:lnTo>
                  <a:lnTo>
                    <a:pt x="179" y="9"/>
                  </a:lnTo>
                  <a:lnTo>
                    <a:pt x="207" y="3"/>
                  </a:lnTo>
                  <a:lnTo>
                    <a:pt x="237" y="0"/>
                  </a:lnTo>
                  <a:lnTo>
                    <a:pt x="307" y="129"/>
                  </a:lnTo>
                  <a:lnTo>
                    <a:pt x="306" y="129"/>
                  </a:lnTo>
                  <a:lnTo>
                    <a:pt x="300" y="130"/>
                  </a:lnTo>
                  <a:lnTo>
                    <a:pt x="292" y="130"/>
                  </a:lnTo>
                  <a:lnTo>
                    <a:pt x="282" y="132"/>
                  </a:lnTo>
                  <a:lnTo>
                    <a:pt x="270" y="135"/>
                  </a:lnTo>
                  <a:lnTo>
                    <a:pt x="255" y="138"/>
                  </a:lnTo>
                  <a:lnTo>
                    <a:pt x="239" y="143"/>
                  </a:lnTo>
                  <a:lnTo>
                    <a:pt x="222" y="149"/>
                  </a:lnTo>
                  <a:lnTo>
                    <a:pt x="203" y="157"/>
                  </a:lnTo>
                  <a:lnTo>
                    <a:pt x="185" y="165"/>
                  </a:lnTo>
                  <a:lnTo>
                    <a:pt x="165" y="176"/>
                  </a:lnTo>
                  <a:lnTo>
                    <a:pt x="147" y="189"/>
                  </a:lnTo>
                  <a:lnTo>
                    <a:pt x="129" y="204"/>
                  </a:lnTo>
                  <a:lnTo>
                    <a:pt x="110" y="221"/>
                  </a:lnTo>
                  <a:lnTo>
                    <a:pt x="93" y="241"/>
                  </a:lnTo>
                  <a:lnTo>
                    <a:pt x="78" y="263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3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849" y="2099"/>
              <a:ext cx="76" cy="83"/>
            </a:xfrm>
            <a:custGeom>
              <a:avLst/>
              <a:gdLst>
                <a:gd name="T0" fmla="*/ 0 w 151"/>
                <a:gd name="T1" fmla="*/ 44 h 165"/>
                <a:gd name="T2" fmla="*/ 69 w 151"/>
                <a:gd name="T3" fmla="*/ 165 h 165"/>
                <a:gd name="T4" fmla="*/ 71 w 151"/>
                <a:gd name="T5" fmla="*/ 164 h 165"/>
                <a:gd name="T6" fmla="*/ 76 w 151"/>
                <a:gd name="T7" fmla="*/ 159 h 165"/>
                <a:gd name="T8" fmla="*/ 84 w 151"/>
                <a:gd name="T9" fmla="*/ 154 h 165"/>
                <a:gd name="T10" fmla="*/ 94 w 151"/>
                <a:gd name="T11" fmla="*/ 147 h 165"/>
                <a:gd name="T12" fmla="*/ 106 w 151"/>
                <a:gd name="T13" fmla="*/ 139 h 165"/>
                <a:gd name="T14" fmla="*/ 120 w 151"/>
                <a:gd name="T15" fmla="*/ 132 h 165"/>
                <a:gd name="T16" fmla="*/ 135 w 151"/>
                <a:gd name="T17" fmla="*/ 127 h 165"/>
                <a:gd name="T18" fmla="*/ 151 w 151"/>
                <a:gd name="T19" fmla="*/ 121 h 165"/>
                <a:gd name="T20" fmla="*/ 84 w 151"/>
                <a:gd name="T21" fmla="*/ 0 h 165"/>
                <a:gd name="T22" fmla="*/ 82 w 151"/>
                <a:gd name="T23" fmla="*/ 1 h 165"/>
                <a:gd name="T24" fmla="*/ 75 w 151"/>
                <a:gd name="T25" fmla="*/ 3 h 165"/>
                <a:gd name="T26" fmla="*/ 64 w 151"/>
                <a:gd name="T27" fmla="*/ 7 h 165"/>
                <a:gd name="T28" fmla="*/ 52 w 151"/>
                <a:gd name="T29" fmla="*/ 13 h 165"/>
                <a:gd name="T30" fmla="*/ 38 w 151"/>
                <a:gd name="T31" fmla="*/ 18 h 165"/>
                <a:gd name="T32" fmla="*/ 24 w 151"/>
                <a:gd name="T33" fmla="*/ 26 h 165"/>
                <a:gd name="T34" fmla="*/ 10 w 151"/>
                <a:gd name="T35" fmla="*/ 34 h 165"/>
                <a:gd name="T36" fmla="*/ 0 w 151"/>
                <a:gd name="T37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5">
                  <a:moveTo>
                    <a:pt x="0" y="44"/>
                  </a:moveTo>
                  <a:lnTo>
                    <a:pt x="69" y="165"/>
                  </a:lnTo>
                  <a:lnTo>
                    <a:pt x="71" y="164"/>
                  </a:lnTo>
                  <a:lnTo>
                    <a:pt x="76" y="159"/>
                  </a:lnTo>
                  <a:lnTo>
                    <a:pt x="84" y="154"/>
                  </a:lnTo>
                  <a:lnTo>
                    <a:pt x="94" y="147"/>
                  </a:lnTo>
                  <a:lnTo>
                    <a:pt x="106" y="139"/>
                  </a:lnTo>
                  <a:lnTo>
                    <a:pt x="120" y="132"/>
                  </a:lnTo>
                  <a:lnTo>
                    <a:pt x="135" y="127"/>
                  </a:lnTo>
                  <a:lnTo>
                    <a:pt x="151" y="121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75" y="3"/>
                  </a:lnTo>
                  <a:lnTo>
                    <a:pt x="64" y="7"/>
                  </a:lnTo>
                  <a:lnTo>
                    <a:pt x="52" y="13"/>
                  </a:lnTo>
                  <a:lnTo>
                    <a:pt x="38" y="18"/>
                  </a:lnTo>
                  <a:lnTo>
                    <a:pt x="24" y="26"/>
                  </a:lnTo>
                  <a:lnTo>
                    <a:pt x="10" y="3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9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839" y="2080"/>
              <a:ext cx="37" cy="24"/>
            </a:xfrm>
            <a:custGeom>
              <a:avLst/>
              <a:gdLst>
                <a:gd name="T0" fmla="*/ 6 w 74"/>
                <a:gd name="T1" fmla="*/ 47 h 47"/>
                <a:gd name="T2" fmla="*/ 8 w 74"/>
                <a:gd name="T3" fmla="*/ 46 h 47"/>
                <a:gd name="T4" fmla="*/ 13 w 74"/>
                <a:gd name="T5" fmla="*/ 42 h 47"/>
                <a:gd name="T6" fmla="*/ 21 w 74"/>
                <a:gd name="T7" fmla="*/ 37 h 47"/>
                <a:gd name="T8" fmla="*/ 31 w 74"/>
                <a:gd name="T9" fmla="*/ 31 h 47"/>
                <a:gd name="T10" fmla="*/ 42 w 74"/>
                <a:gd name="T11" fmla="*/ 24 h 47"/>
                <a:gd name="T12" fmla="*/ 53 w 74"/>
                <a:gd name="T13" fmla="*/ 18 h 47"/>
                <a:gd name="T14" fmla="*/ 64 w 74"/>
                <a:gd name="T15" fmla="*/ 12 h 47"/>
                <a:gd name="T16" fmla="*/ 74 w 74"/>
                <a:gd name="T17" fmla="*/ 9 h 47"/>
                <a:gd name="T18" fmla="*/ 74 w 74"/>
                <a:gd name="T19" fmla="*/ 8 h 47"/>
                <a:gd name="T20" fmla="*/ 74 w 74"/>
                <a:gd name="T21" fmla="*/ 4 h 47"/>
                <a:gd name="T22" fmla="*/ 71 w 74"/>
                <a:gd name="T23" fmla="*/ 1 h 47"/>
                <a:gd name="T24" fmla="*/ 64 w 74"/>
                <a:gd name="T25" fmla="*/ 0 h 47"/>
                <a:gd name="T26" fmla="*/ 58 w 74"/>
                <a:gd name="T27" fmla="*/ 2 h 47"/>
                <a:gd name="T28" fmla="*/ 49 w 74"/>
                <a:gd name="T29" fmla="*/ 7 h 47"/>
                <a:gd name="T30" fmla="*/ 38 w 74"/>
                <a:gd name="T31" fmla="*/ 12 h 47"/>
                <a:gd name="T32" fmla="*/ 28 w 74"/>
                <a:gd name="T33" fmla="*/ 19 h 47"/>
                <a:gd name="T34" fmla="*/ 18 w 74"/>
                <a:gd name="T35" fmla="*/ 26 h 47"/>
                <a:gd name="T36" fmla="*/ 9 w 74"/>
                <a:gd name="T37" fmla="*/ 32 h 47"/>
                <a:gd name="T38" fmla="*/ 4 w 74"/>
                <a:gd name="T39" fmla="*/ 37 h 47"/>
                <a:gd name="T40" fmla="*/ 1 w 74"/>
                <a:gd name="T41" fmla="*/ 38 h 47"/>
                <a:gd name="T42" fmla="*/ 1 w 74"/>
                <a:gd name="T43" fmla="*/ 40 h 47"/>
                <a:gd name="T44" fmla="*/ 0 w 74"/>
                <a:gd name="T45" fmla="*/ 44 h 47"/>
                <a:gd name="T46" fmla="*/ 1 w 74"/>
                <a:gd name="T47" fmla="*/ 47 h 47"/>
                <a:gd name="T48" fmla="*/ 6 w 74"/>
                <a:gd name="T4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4" h="47">
                  <a:moveTo>
                    <a:pt x="6" y="47"/>
                  </a:moveTo>
                  <a:lnTo>
                    <a:pt x="8" y="46"/>
                  </a:lnTo>
                  <a:lnTo>
                    <a:pt x="13" y="42"/>
                  </a:lnTo>
                  <a:lnTo>
                    <a:pt x="21" y="37"/>
                  </a:lnTo>
                  <a:lnTo>
                    <a:pt x="31" y="31"/>
                  </a:lnTo>
                  <a:lnTo>
                    <a:pt x="42" y="24"/>
                  </a:lnTo>
                  <a:lnTo>
                    <a:pt x="53" y="18"/>
                  </a:lnTo>
                  <a:lnTo>
                    <a:pt x="64" y="12"/>
                  </a:lnTo>
                  <a:lnTo>
                    <a:pt x="74" y="9"/>
                  </a:lnTo>
                  <a:lnTo>
                    <a:pt x="74" y="8"/>
                  </a:lnTo>
                  <a:lnTo>
                    <a:pt x="74" y="4"/>
                  </a:lnTo>
                  <a:lnTo>
                    <a:pt x="71" y="1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49" y="7"/>
                  </a:lnTo>
                  <a:lnTo>
                    <a:pt x="38" y="12"/>
                  </a:lnTo>
                  <a:lnTo>
                    <a:pt x="28" y="19"/>
                  </a:lnTo>
                  <a:lnTo>
                    <a:pt x="18" y="26"/>
                  </a:lnTo>
                  <a:lnTo>
                    <a:pt x="9" y="32"/>
                  </a:lnTo>
                  <a:lnTo>
                    <a:pt x="4" y="37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F9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669" y="1726"/>
              <a:ext cx="227" cy="344"/>
            </a:xfrm>
            <a:custGeom>
              <a:avLst/>
              <a:gdLst>
                <a:gd name="T0" fmla="*/ 0 w 453"/>
                <a:gd name="T1" fmla="*/ 0 h 688"/>
                <a:gd name="T2" fmla="*/ 3 w 453"/>
                <a:gd name="T3" fmla="*/ 3 h 688"/>
                <a:gd name="T4" fmla="*/ 11 w 453"/>
                <a:gd name="T5" fmla="*/ 15 h 688"/>
                <a:gd name="T6" fmla="*/ 22 w 453"/>
                <a:gd name="T7" fmla="*/ 32 h 688"/>
                <a:gd name="T8" fmla="*/ 38 w 453"/>
                <a:gd name="T9" fmla="*/ 56 h 688"/>
                <a:gd name="T10" fmla="*/ 58 w 453"/>
                <a:gd name="T11" fmla="*/ 88 h 688"/>
                <a:gd name="T12" fmla="*/ 81 w 453"/>
                <a:gd name="T13" fmla="*/ 123 h 688"/>
                <a:gd name="T14" fmla="*/ 107 w 453"/>
                <a:gd name="T15" fmla="*/ 164 h 688"/>
                <a:gd name="T16" fmla="*/ 136 w 453"/>
                <a:gd name="T17" fmla="*/ 209 h 688"/>
                <a:gd name="T18" fmla="*/ 169 w 453"/>
                <a:gd name="T19" fmla="*/ 259 h 688"/>
                <a:gd name="T20" fmla="*/ 201 w 453"/>
                <a:gd name="T21" fmla="*/ 312 h 688"/>
                <a:gd name="T22" fmla="*/ 237 w 453"/>
                <a:gd name="T23" fmla="*/ 369 h 688"/>
                <a:gd name="T24" fmla="*/ 272 w 453"/>
                <a:gd name="T25" fmla="*/ 429 h 688"/>
                <a:gd name="T26" fmla="*/ 309 w 453"/>
                <a:gd name="T27" fmla="*/ 491 h 688"/>
                <a:gd name="T28" fmla="*/ 346 w 453"/>
                <a:gd name="T29" fmla="*/ 555 h 688"/>
                <a:gd name="T30" fmla="*/ 384 w 453"/>
                <a:gd name="T31" fmla="*/ 621 h 688"/>
                <a:gd name="T32" fmla="*/ 421 w 453"/>
                <a:gd name="T33" fmla="*/ 688 h 688"/>
                <a:gd name="T34" fmla="*/ 453 w 453"/>
                <a:gd name="T35" fmla="*/ 677 h 688"/>
                <a:gd name="T36" fmla="*/ 450 w 453"/>
                <a:gd name="T37" fmla="*/ 671 h 688"/>
                <a:gd name="T38" fmla="*/ 440 w 453"/>
                <a:gd name="T39" fmla="*/ 655 h 688"/>
                <a:gd name="T40" fmla="*/ 425 w 453"/>
                <a:gd name="T41" fmla="*/ 630 h 688"/>
                <a:gd name="T42" fmla="*/ 406 w 453"/>
                <a:gd name="T43" fmla="*/ 597 h 688"/>
                <a:gd name="T44" fmla="*/ 381 w 453"/>
                <a:gd name="T45" fmla="*/ 557 h 688"/>
                <a:gd name="T46" fmla="*/ 353 w 453"/>
                <a:gd name="T47" fmla="*/ 511 h 688"/>
                <a:gd name="T48" fmla="*/ 322 w 453"/>
                <a:gd name="T49" fmla="*/ 461 h 688"/>
                <a:gd name="T50" fmla="*/ 288 w 453"/>
                <a:gd name="T51" fmla="*/ 407 h 688"/>
                <a:gd name="T52" fmla="*/ 253 w 453"/>
                <a:gd name="T53" fmla="*/ 351 h 688"/>
                <a:gd name="T54" fmla="*/ 216 w 453"/>
                <a:gd name="T55" fmla="*/ 295 h 688"/>
                <a:gd name="T56" fmla="*/ 178 w 453"/>
                <a:gd name="T57" fmla="*/ 239 h 688"/>
                <a:gd name="T58" fmla="*/ 140 w 453"/>
                <a:gd name="T59" fmla="*/ 183 h 688"/>
                <a:gd name="T60" fmla="*/ 103 w 453"/>
                <a:gd name="T61" fmla="*/ 131 h 688"/>
                <a:gd name="T62" fmla="*/ 67 w 453"/>
                <a:gd name="T63" fmla="*/ 82 h 688"/>
                <a:gd name="T64" fmla="*/ 33 w 453"/>
                <a:gd name="T65" fmla="*/ 38 h 688"/>
                <a:gd name="T66" fmla="*/ 0 w 453"/>
                <a:gd name="T67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3" h="688">
                  <a:moveTo>
                    <a:pt x="0" y="0"/>
                  </a:moveTo>
                  <a:lnTo>
                    <a:pt x="3" y="3"/>
                  </a:lnTo>
                  <a:lnTo>
                    <a:pt x="11" y="15"/>
                  </a:lnTo>
                  <a:lnTo>
                    <a:pt x="22" y="32"/>
                  </a:lnTo>
                  <a:lnTo>
                    <a:pt x="38" y="56"/>
                  </a:lnTo>
                  <a:lnTo>
                    <a:pt x="58" y="88"/>
                  </a:lnTo>
                  <a:lnTo>
                    <a:pt x="81" y="123"/>
                  </a:lnTo>
                  <a:lnTo>
                    <a:pt x="107" y="164"/>
                  </a:lnTo>
                  <a:lnTo>
                    <a:pt x="136" y="209"/>
                  </a:lnTo>
                  <a:lnTo>
                    <a:pt x="169" y="259"/>
                  </a:lnTo>
                  <a:lnTo>
                    <a:pt x="201" y="312"/>
                  </a:lnTo>
                  <a:lnTo>
                    <a:pt x="237" y="369"/>
                  </a:lnTo>
                  <a:lnTo>
                    <a:pt x="272" y="429"/>
                  </a:lnTo>
                  <a:lnTo>
                    <a:pt x="309" y="491"/>
                  </a:lnTo>
                  <a:lnTo>
                    <a:pt x="346" y="555"/>
                  </a:lnTo>
                  <a:lnTo>
                    <a:pt x="384" y="621"/>
                  </a:lnTo>
                  <a:lnTo>
                    <a:pt x="421" y="688"/>
                  </a:lnTo>
                  <a:lnTo>
                    <a:pt x="453" y="677"/>
                  </a:lnTo>
                  <a:lnTo>
                    <a:pt x="450" y="671"/>
                  </a:lnTo>
                  <a:lnTo>
                    <a:pt x="440" y="655"/>
                  </a:lnTo>
                  <a:lnTo>
                    <a:pt x="425" y="630"/>
                  </a:lnTo>
                  <a:lnTo>
                    <a:pt x="406" y="597"/>
                  </a:lnTo>
                  <a:lnTo>
                    <a:pt x="381" y="557"/>
                  </a:lnTo>
                  <a:lnTo>
                    <a:pt x="353" y="511"/>
                  </a:lnTo>
                  <a:lnTo>
                    <a:pt x="322" y="461"/>
                  </a:lnTo>
                  <a:lnTo>
                    <a:pt x="288" y="407"/>
                  </a:lnTo>
                  <a:lnTo>
                    <a:pt x="253" y="351"/>
                  </a:lnTo>
                  <a:lnTo>
                    <a:pt x="216" y="295"/>
                  </a:lnTo>
                  <a:lnTo>
                    <a:pt x="178" y="239"/>
                  </a:lnTo>
                  <a:lnTo>
                    <a:pt x="140" y="183"/>
                  </a:lnTo>
                  <a:lnTo>
                    <a:pt x="103" y="131"/>
                  </a:lnTo>
                  <a:lnTo>
                    <a:pt x="67" y="82"/>
                  </a:lnTo>
                  <a:lnTo>
                    <a:pt x="33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933" y="2163"/>
              <a:ext cx="213" cy="393"/>
            </a:xfrm>
            <a:custGeom>
              <a:avLst/>
              <a:gdLst>
                <a:gd name="T0" fmla="*/ 426 w 426"/>
                <a:gd name="T1" fmla="*/ 785 h 785"/>
                <a:gd name="T2" fmla="*/ 424 w 426"/>
                <a:gd name="T3" fmla="*/ 780 h 785"/>
                <a:gd name="T4" fmla="*/ 417 w 426"/>
                <a:gd name="T5" fmla="*/ 766 h 785"/>
                <a:gd name="T6" fmla="*/ 406 w 426"/>
                <a:gd name="T7" fmla="*/ 746 h 785"/>
                <a:gd name="T8" fmla="*/ 391 w 426"/>
                <a:gd name="T9" fmla="*/ 716 h 785"/>
                <a:gd name="T10" fmla="*/ 372 w 426"/>
                <a:gd name="T11" fmla="*/ 680 h 785"/>
                <a:gd name="T12" fmla="*/ 350 w 426"/>
                <a:gd name="T13" fmla="*/ 637 h 785"/>
                <a:gd name="T14" fmla="*/ 325 w 426"/>
                <a:gd name="T15" fmla="*/ 590 h 785"/>
                <a:gd name="T16" fmla="*/ 296 w 426"/>
                <a:gd name="T17" fmla="*/ 536 h 785"/>
                <a:gd name="T18" fmla="*/ 265 w 426"/>
                <a:gd name="T19" fmla="*/ 479 h 785"/>
                <a:gd name="T20" fmla="*/ 232 w 426"/>
                <a:gd name="T21" fmla="*/ 418 h 785"/>
                <a:gd name="T22" fmla="*/ 197 w 426"/>
                <a:gd name="T23" fmla="*/ 354 h 785"/>
                <a:gd name="T24" fmla="*/ 160 w 426"/>
                <a:gd name="T25" fmla="*/ 287 h 785"/>
                <a:gd name="T26" fmla="*/ 121 w 426"/>
                <a:gd name="T27" fmla="*/ 219 h 785"/>
                <a:gd name="T28" fmla="*/ 82 w 426"/>
                <a:gd name="T29" fmla="*/ 148 h 785"/>
                <a:gd name="T30" fmla="*/ 42 w 426"/>
                <a:gd name="T31" fmla="*/ 78 h 785"/>
                <a:gd name="T32" fmla="*/ 0 w 426"/>
                <a:gd name="T33" fmla="*/ 8 h 785"/>
                <a:gd name="T34" fmla="*/ 25 w 426"/>
                <a:gd name="T35" fmla="*/ 0 h 785"/>
                <a:gd name="T36" fmla="*/ 29 w 426"/>
                <a:gd name="T37" fmla="*/ 6 h 785"/>
                <a:gd name="T38" fmla="*/ 38 w 426"/>
                <a:gd name="T39" fmla="*/ 23 h 785"/>
                <a:gd name="T40" fmla="*/ 54 w 426"/>
                <a:gd name="T41" fmla="*/ 50 h 785"/>
                <a:gd name="T42" fmla="*/ 74 w 426"/>
                <a:gd name="T43" fmla="*/ 87 h 785"/>
                <a:gd name="T44" fmla="*/ 99 w 426"/>
                <a:gd name="T45" fmla="*/ 132 h 785"/>
                <a:gd name="T46" fmla="*/ 127 w 426"/>
                <a:gd name="T47" fmla="*/ 183 h 785"/>
                <a:gd name="T48" fmla="*/ 157 w 426"/>
                <a:gd name="T49" fmla="*/ 240 h 785"/>
                <a:gd name="T50" fmla="*/ 189 w 426"/>
                <a:gd name="T51" fmla="*/ 299 h 785"/>
                <a:gd name="T52" fmla="*/ 222 w 426"/>
                <a:gd name="T53" fmla="*/ 363 h 785"/>
                <a:gd name="T54" fmla="*/ 257 w 426"/>
                <a:gd name="T55" fmla="*/ 427 h 785"/>
                <a:gd name="T56" fmla="*/ 290 w 426"/>
                <a:gd name="T57" fmla="*/ 493 h 785"/>
                <a:gd name="T58" fmla="*/ 323 w 426"/>
                <a:gd name="T59" fmla="*/ 558 h 785"/>
                <a:gd name="T60" fmla="*/ 353 w 426"/>
                <a:gd name="T61" fmla="*/ 620 h 785"/>
                <a:gd name="T62" fmla="*/ 381 w 426"/>
                <a:gd name="T63" fmla="*/ 680 h 785"/>
                <a:gd name="T64" fmla="*/ 406 w 426"/>
                <a:gd name="T65" fmla="*/ 735 h 785"/>
                <a:gd name="T66" fmla="*/ 426 w 426"/>
                <a:gd name="T6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6" h="785">
                  <a:moveTo>
                    <a:pt x="426" y="785"/>
                  </a:moveTo>
                  <a:lnTo>
                    <a:pt x="424" y="780"/>
                  </a:lnTo>
                  <a:lnTo>
                    <a:pt x="417" y="766"/>
                  </a:lnTo>
                  <a:lnTo>
                    <a:pt x="406" y="746"/>
                  </a:lnTo>
                  <a:lnTo>
                    <a:pt x="391" y="716"/>
                  </a:lnTo>
                  <a:lnTo>
                    <a:pt x="372" y="680"/>
                  </a:lnTo>
                  <a:lnTo>
                    <a:pt x="350" y="637"/>
                  </a:lnTo>
                  <a:lnTo>
                    <a:pt x="325" y="590"/>
                  </a:lnTo>
                  <a:lnTo>
                    <a:pt x="296" y="536"/>
                  </a:lnTo>
                  <a:lnTo>
                    <a:pt x="265" y="479"/>
                  </a:lnTo>
                  <a:lnTo>
                    <a:pt x="232" y="418"/>
                  </a:lnTo>
                  <a:lnTo>
                    <a:pt x="197" y="354"/>
                  </a:lnTo>
                  <a:lnTo>
                    <a:pt x="160" y="287"/>
                  </a:lnTo>
                  <a:lnTo>
                    <a:pt x="121" y="219"/>
                  </a:lnTo>
                  <a:lnTo>
                    <a:pt x="82" y="148"/>
                  </a:lnTo>
                  <a:lnTo>
                    <a:pt x="42" y="78"/>
                  </a:lnTo>
                  <a:lnTo>
                    <a:pt x="0" y="8"/>
                  </a:lnTo>
                  <a:lnTo>
                    <a:pt x="25" y="0"/>
                  </a:lnTo>
                  <a:lnTo>
                    <a:pt x="29" y="6"/>
                  </a:lnTo>
                  <a:lnTo>
                    <a:pt x="38" y="23"/>
                  </a:lnTo>
                  <a:lnTo>
                    <a:pt x="54" y="50"/>
                  </a:lnTo>
                  <a:lnTo>
                    <a:pt x="74" y="87"/>
                  </a:lnTo>
                  <a:lnTo>
                    <a:pt x="99" y="132"/>
                  </a:lnTo>
                  <a:lnTo>
                    <a:pt x="127" y="183"/>
                  </a:lnTo>
                  <a:lnTo>
                    <a:pt x="157" y="240"/>
                  </a:lnTo>
                  <a:lnTo>
                    <a:pt x="189" y="299"/>
                  </a:lnTo>
                  <a:lnTo>
                    <a:pt x="222" y="363"/>
                  </a:lnTo>
                  <a:lnTo>
                    <a:pt x="257" y="427"/>
                  </a:lnTo>
                  <a:lnTo>
                    <a:pt x="290" y="493"/>
                  </a:lnTo>
                  <a:lnTo>
                    <a:pt x="323" y="558"/>
                  </a:lnTo>
                  <a:lnTo>
                    <a:pt x="353" y="620"/>
                  </a:lnTo>
                  <a:lnTo>
                    <a:pt x="381" y="680"/>
                  </a:lnTo>
                  <a:lnTo>
                    <a:pt x="406" y="735"/>
                  </a:lnTo>
                  <a:lnTo>
                    <a:pt x="426" y="785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622" y="1756"/>
              <a:ext cx="180" cy="354"/>
            </a:xfrm>
            <a:custGeom>
              <a:avLst/>
              <a:gdLst>
                <a:gd name="T0" fmla="*/ 0 w 358"/>
                <a:gd name="T1" fmla="*/ 0 h 709"/>
                <a:gd name="T2" fmla="*/ 1 w 358"/>
                <a:gd name="T3" fmla="*/ 3 h 709"/>
                <a:gd name="T4" fmla="*/ 6 w 358"/>
                <a:gd name="T5" fmla="*/ 16 h 709"/>
                <a:gd name="T6" fmla="*/ 13 w 358"/>
                <a:gd name="T7" fmla="*/ 34 h 709"/>
                <a:gd name="T8" fmla="*/ 23 w 358"/>
                <a:gd name="T9" fmla="*/ 60 h 709"/>
                <a:gd name="T10" fmla="*/ 36 w 358"/>
                <a:gd name="T11" fmla="*/ 92 h 709"/>
                <a:gd name="T12" fmla="*/ 52 w 358"/>
                <a:gd name="T13" fmla="*/ 130 h 709"/>
                <a:gd name="T14" fmla="*/ 70 w 358"/>
                <a:gd name="T15" fmla="*/ 173 h 709"/>
                <a:gd name="T16" fmla="*/ 91 w 358"/>
                <a:gd name="T17" fmla="*/ 220 h 709"/>
                <a:gd name="T18" fmla="*/ 115 w 358"/>
                <a:gd name="T19" fmla="*/ 272 h 709"/>
                <a:gd name="T20" fmla="*/ 142 w 358"/>
                <a:gd name="T21" fmla="*/ 327 h 709"/>
                <a:gd name="T22" fmla="*/ 172 w 358"/>
                <a:gd name="T23" fmla="*/ 386 h 709"/>
                <a:gd name="T24" fmla="*/ 204 w 358"/>
                <a:gd name="T25" fmla="*/ 447 h 709"/>
                <a:gd name="T26" fmla="*/ 238 w 358"/>
                <a:gd name="T27" fmla="*/ 510 h 709"/>
                <a:gd name="T28" fmla="*/ 275 w 358"/>
                <a:gd name="T29" fmla="*/ 575 h 709"/>
                <a:gd name="T30" fmla="*/ 316 w 358"/>
                <a:gd name="T31" fmla="*/ 642 h 709"/>
                <a:gd name="T32" fmla="*/ 358 w 358"/>
                <a:gd name="T33" fmla="*/ 709 h 709"/>
                <a:gd name="T34" fmla="*/ 356 w 358"/>
                <a:gd name="T35" fmla="*/ 705 h 709"/>
                <a:gd name="T36" fmla="*/ 350 w 358"/>
                <a:gd name="T37" fmla="*/ 695 h 709"/>
                <a:gd name="T38" fmla="*/ 340 w 358"/>
                <a:gd name="T39" fmla="*/ 676 h 709"/>
                <a:gd name="T40" fmla="*/ 326 w 358"/>
                <a:gd name="T41" fmla="*/ 653 h 709"/>
                <a:gd name="T42" fmla="*/ 309 w 358"/>
                <a:gd name="T43" fmla="*/ 623 h 709"/>
                <a:gd name="T44" fmla="*/ 289 w 358"/>
                <a:gd name="T45" fmla="*/ 588 h 709"/>
                <a:gd name="T46" fmla="*/ 266 w 358"/>
                <a:gd name="T47" fmla="*/ 547 h 709"/>
                <a:gd name="T48" fmla="*/ 242 w 358"/>
                <a:gd name="T49" fmla="*/ 501 h 709"/>
                <a:gd name="T50" fmla="*/ 214 w 358"/>
                <a:gd name="T51" fmla="*/ 451 h 709"/>
                <a:gd name="T52" fmla="*/ 187 w 358"/>
                <a:gd name="T53" fmla="*/ 396 h 709"/>
                <a:gd name="T54" fmla="*/ 157 w 358"/>
                <a:gd name="T55" fmla="*/ 338 h 709"/>
                <a:gd name="T56" fmla="*/ 126 w 358"/>
                <a:gd name="T57" fmla="*/ 276 h 709"/>
                <a:gd name="T58" fmla="*/ 94 w 358"/>
                <a:gd name="T59" fmla="*/ 211 h 709"/>
                <a:gd name="T60" fmla="*/ 63 w 358"/>
                <a:gd name="T61" fmla="*/ 143 h 709"/>
                <a:gd name="T62" fmla="*/ 31 w 358"/>
                <a:gd name="T63" fmla="*/ 72 h 709"/>
                <a:gd name="T64" fmla="*/ 0 w 358"/>
                <a:gd name="T65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8" h="709">
                  <a:moveTo>
                    <a:pt x="0" y="0"/>
                  </a:moveTo>
                  <a:lnTo>
                    <a:pt x="1" y="3"/>
                  </a:lnTo>
                  <a:lnTo>
                    <a:pt x="6" y="16"/>
                  </a:lnTo>
                  <a:lnTo>
                    <a:pt x="13" y="34"/>
                  </a:lnTo>
                  <a:lnTo>
                    <a:pt x="23" y="60"/>
                  </a:lnTo>
                  <a:lnTo>
                    <a:pt x="36" y="92"/>
                  </a:lnTo>
                  <a:lnTo>
                    <a:pt x="52" y="130"/>
                  </a:lnTo>
                  <a:lnTo>
                    <a:pt x="70" y="173"/>
                  </a:lnTo>
                  <a:lnTo>
                    <a:pt x="91" y="220"/>
                  </a:lnTo>
                  <a:lnTo>
                    <a:pt x="115" y="272"/>
                  </a:lnTo>
                  <a:lnTo>
                    <a:pt x="142" y="327"/>
                  </a:lnTo>
                  <a:lnTo>
                    <a:pt x="172" y="386"/>
                  </a:lnTo>
                  <a:lnTo>
                    <a:pt x="204" y="447"/>
                  </a:lnTo>
                  <a:lnTo>
                    <a:pt x="238" y="510"/>
                  </a:lnTo>
                  <a:lnTo>
                    <a:pt x="275" y="575"/>
                  </a:lnTo>
                  <a:lnTo>
                    <a:pt x="316" y="642"/>
                  </a:lnTo>
                  <a:lnTo>
                    <a:pt x="358" y="709"/>
                  </a:lnTo>
                  <a:lnTo>
                    <a:pt x="356" y="705"/>
                  </a:lnTo>
                  <a:lnTo>
                    <a:pt x="350" y="695"/>
                  </a:lnTo>
                  <a:lnTo>
                    <a:pt x="340" y="676"/>
                  </a:lnTo>
                  <a:lnTo>
                    <a:pt x="326" y="653"/>
                  </a:lnTo>
                  <a:lnTo>
                    <a:pt x="309" y="623"/>
                  </a:lnTo>
                  <a:lnTo>
                    <a:pt x="289" y="588"/>
                  </a:lnTo>
                  <a:lnTo>
                    <a:pt x="266" y="547"/>
                  </a:lnTo>
                  <a:lnTo>
                    <a:pt x="242" y="501"/>
                  </a:lnTo>
                  <a:lnTo>
                    <a:pt x="214" y="451"/>
                  </a:lnTo>
                  <a:lnTo>
                    <a:pt x="187" y="396"/>
                  </a:lnTo>
                  <a:lnTo>
                    <a:pt x="157" y="338"/>
                  </a:lnTo>
                  <a:lnTo>
                    <a:pt x="126" y="276"/>
                  </a:lnTo>
                  <a:lnTo>
                    <a:pt x="94" y="211"/>
                  </a:lnTo>
                  <a:lnTo>
                    <a:pt x="63" y="143"/>
                  </a:lnTo>
                  <a:lnTo>
                    <a:pt x="31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626" y="1705"/>
              <a:ext cx="27" cy="21"/>
            </a:xfrm>
            <a:custGeom>
              <a:avLst/>
              <a:gdLst>
                <a:gd name="T0" fmla="*/ 54 w 54"/>
                <a:gd name="T1" fmla="*/ 0 h 42"/>
                <a:gd name="T2" fmla="*/ 44 w 54"/>
                <a:gd name="T3" fmla="*/ 3 h 42"/>
                <a:gd name="T4" fmla="*/ 34 w 54"/>
                <a:gd name="T5" fmla="*/ 6 h 42"/>
                <a:gd name="T6" fmla="*/ 25 w 54"/>
                <a:gd name="T7" fmla="*/ 12 h 42"/>
                <a:gd name="T8" fmla="*/ 16 w 54"/>
                <a:gd name="T9" fmla="*/ 18 h 42"/>
                <a:gd name="T10" fmla="*/ 10 w 54"/>
                <a:gd name="T11" fmla="*/ 22 h 42"/>
                <a:gd name="T12" fmla="*/ 4 w 54"/>
                <a:gd name="T13" fmla="*/ 27 h 42"/>
                <a:gd name="T14" fmla="*/ 1 w 54"/>
                <a:gd name="T15" fmla="*/ 32 h 42"/>
                <a:gd name="T16" fmla="*/ 0 w 54"/>
                <a:gd name="T17" fmla="*/ 33 h 42"/>
                <a:gd name="T18" fmla="*/ 9 w 54"/>
                <a:gd name="T19" fmla="*/ 42 h 42"/>
                <a:gd name="T20" fmla="*/ 10 w 54"/>
                <a:gd name="T21" fmla="*/ 41 h 42"/>
                <a:gd name="T22" fmla="*/ 14 w 54"/>
                <a:gd name="T23" fmla="*/ 38 h 42"/>
                <a:gd name="T24" fmla="*/ 19 w 54"/>
                <a:gd name="T25" fmla="*/ 34 h 42"/>
                <a:gd name="T26" fmla="*/ 25 w 54"/>
                <a:gd name="T27" fmla="*/ 29 h 42"/>
                <a:gd name="T28" fmla="*/ 32 w 54"/>
                <a:gd name="T29" fmla="*/ 23 h 42"/>
                <a:gd name="T30" fmla="*/ 39 w 54"/>
                <a:gd name="T31" fmla="*/ 20 h 42"/>
                <a:gd name="T32" fmla="*/ 48 w 54"/>
                <a:gd name="T33" fmla="*/ 17 h 42"/>
                <a:gd name="T34" fmla="*/ 54 w 54"/>
                <a:gd name="T35" fmla="*/ 14 h 42"/>
                <a:gd name="T36" fmla="*/ 54 w 54"/>
                <a:gd name="T3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2">
                  <a:moveTo>
                    <a:pt x="54" y="0"/>
                  </a:moveTo>
                  <a:lnTo>
                    <a:pt x="44" y="3"/>
                  </a:lnTo>
                  <a:lnTo>
                    <a:pt x="34" y="6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0" y="22"/>
                  </a:lnTo>
                  <a:lnTo>
                    <a:pt x="4" y="27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9" y="42"/>
                  </a:lnTo>
                  <a:lnTo>
                    <a:pt x="10" y="41"/>
                  </a:lnTo>
                  <a:lnTo>
                    <a:pt x="14" y="38"/>
                  </a:lnTo>
                  <a:lnTo>
                    <a:pt x="19" y="34"/>
                  </a:lnTo>
                  <a:lnTo>
                    <a:pt x="25" y="29"/>
                  </a:lnTo>
                  <a:lnTo>
                    <a:pt x="32" y="23"/>
                  </a:lnTo>
                  <a:lnTo>
                    <a:pt x="39" y="20"/>
                  </a:lnTo>
                  <a:lnTo>
                    <a:pt x="48" y="17"/>
                  </a:lnTo>
                  <a:lnTo>
                    <a:pt x="54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9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818" y="2143"/>
              <a:ext cx="45" cy="71"/>
            </a:xfrm>
            <a:custGeom>
              <a:avLst/>
              <a:gdLst>
                <a:gd name="T0" fmla="*/ 0 w 91"/>
                <a:gd name="T1" fmla="*/ 21 h 142"/>
                <a:gd name="T2" fmla="*/ 71 w 91"/>
                <a:gd name="T3" fmla="*/ 142 h 142"/>
                <a:gd name="T4" fmla="*/ 91 w 91"/>
                <a:gd name="T5" fmla="*/ 124 h 142"/>
                <a:gd name="T6" fmla="*/ 18 w 91"/>
                <a:gd name="T7" fmla="*/ 0 h 142"/>
                <a:gd name="T8" fmla="*/ 0 w 91"/>
                <a:gd name="T9" fmla="*/ 2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42">
                  <a:moveTo>
                    <a:pt x="0" y="21"/>
                  </a:moveTo>
                  <a:lnTo>
                    <a:pt x="71" y="142"/>
                  </a:lnTo>
                  <a:lnTo>
                    <a:pt x="91" y="124"/>
                  </a:lnTo>
                  <a:lnTo>
                    <a:pt x="18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660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162" y="2643"/>
              <a:ext cx="83" cy="127"/>
            </a:xfrm>
            <a:custGeom>
              <a:avLst/>
              <a:gdLst>
                <a:gd name="T0" fmla="*/ 0 w 167"/>
                <a:gd name="T1" fmla="*/ 21 h 254"/>
                <a:gd name="T2" fmla="*/ 145 w 167"/>
                <a:gd name="T3" fmla="*/ 254 h 254"/>
                <a:gd name="T4" fmla="*/ 167 w 167"/>
                <a:gd name="T5" fmla="*/ 243 h 254"/>
                <a:gd name="T6" fmla="*/ 46 w 167"/>
                <a:gd name="T7" fmla="*/ 0 h 254"/>
                <a:gd name="T8" fmla="*/ 44 w 167"/>
                <a:gd name="T9" fmla="*/ 0 h 254"/>
                <a:gd name="T10" fmla="*/ 41 w 167"/>
                <a:gd name="T11" fmla="*/ 1 h 254"/>
                <a:gd name="T12" fmla="*/ 35 w 167"/>
                <a:gd name="T13" fmla="*/ 2 h 254"/>
                <a:gd name="T14" fmla="*/ 28 w 167"/>
                <a:gd name="T15" fmla="*/ 5 h 254"/>
                <a:gd name="T16" fmla="*/ 21 w 167"/>
                <a:gd name="T17" fmla="*/ 8 h 254"/>
                <a:gd name="T18" fmla="*/ 13 w 167"/>
                <a:gd name="T19" fmla="*/ 11 h 254"/>
                <a:gd name="T20" fmla="*/ 6 w 167"/>
                <a:gd name="T21" fmla="*/ 15 h 254"/>
                <a:gd name="T22" fmla="*/ 0 w 167"/>
                <a:gd name="T23" fmla="*/ 2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254">
                  <a:moveTo>
                    <a:pt x="0" y="21"/>
                  </a:moveTo>
                  <a:lnTo>
                    <a:pt x="145" y="254"/>
                  </a:lnTo>
                  <a:lnTo>
                    <a:pt x="167" y="243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5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9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5241" y="2770"/>
              <a:ext cx="11" cy="16"/>
            </a:xfrm>
            <a:custGeom>
              <a:avLst/>
              <a:gdLst>
                <a:gd name="T0" fmla="*/ 0 w 22"/>
                <a:gd name="T1" fmla="*/ 5 h 33"/>
                <a:gd name="T2" fmla="*/ 15 w 22"/>
                <a:gd name="T3" fmla="*/ 31 h 33"/>
                <a:gd name="T4" fmla="*/ 17 w 22"/>
                <a:gd name="T5" fmla="*/ 33 h 33"/>
                <a:gd name="T6" fmla="*/ 20 w 22"/>
                <a:gd name="T7" fmla="*/ 33 h 33"/>
                <a:gd name="T8" fmla="*/ 22 w 22"/>
                <a:gd name="T9" fmla="*/ 33 h 33"/>
                <a:gd name="T10" fmla="*/ 22 w 22"/>
                <a:gd name="T11" fmla="*/ 30 h 33"/>
                <a:gd name="T12" fmla="*/ 18 w 22"/>
                <a:gd name="T13" fmla="*/ 22 h 33"/>
                <a:gd name="T14" fmla="*/ 12 w 22"/>
                <a:gd name="T15" fmla="*/ 13 h 33"/>
                <a:gd name="T16" fmla="*/ 7 w 22"/>
                <a:gd name="T17" fmla="*/ 4 h 33"/>
                <a:gd name="T18" fmla="*/ 5 w 22"/>
                <a:gd name="T19" fmla="*/ 0 h 33"/>
                <a:gd name="T20" fmla="*/ 0 w 22"/>
                <a:gd name="T2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3">
                  <a:moveTo>
                    <a:pt x="0" y="5"/>
                  </a:moveTo>
                  <a:lnTo>
                    <a:pt x="15" y="31"/>
                  </a:lnTo>
                  <a:lnTo>
                    <a:pt x="17" y="33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18" y="22"/>
                  </a:lnTo>
                  <a:lnTo>
                    <a:pt x="12" y="13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149" y="2660"/>
              <a:ext cx="84" cy="115"/>
            </a:xfrm>
            <a:custGeom>
              <a:avLst/>
              <a:gdLst>
                <a:gd name="T0" fmla="*/ 13 w 169"/>
                <a:gd name="T1" fmla="*/ 0 h 231"/>
                <a:gd name="T2" fmla="*/ 169 w 169"/>
                <a:gd name="T3" fmla="*/ 227 h 231"/>
                <a:gd name="T4" fmla="*/ 166 w 169"/>
                <a:gd name="T5" fmla="*/ 231 h 231"/>
                <a:gd name="T6" fmla="*/ 0 w 169"/>
                <a:gd name="T7" fmla="*/ 16 h 231"/>
                <a:gd name="T8" fmla="*/ 1 w 169"/>
                <a:gd name="T9" fmla="*/ 15 h 231"/>
                <a:gd name="T10" fmla="*/ 3 w 169"/>
                <a:gd name="T11" fmla="*/ 11 h 231"/>
                <a:gd name="T12" fmla="*/ 8 w 169"/>
                <a:gd name="T13" fmla="*/ 6 h 231"/>
                <a:gd name="T14" fmla="*/ 13 w 169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231">
                  <a:moveTo>
                    <a:pt x="13" y="0"/>
                  </a:moveTo>
                  <a:lnTo>
                    <a:pt x="169" y="227"/>
                  </a:lnTo>
                  <a:lnTo>
                    <a:pt x="166" y="231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8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7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99" y="1761"/>
              <a:ext cx="174" cy="349"/>
            </a:xfrm>
            <a:custGeom>
              <a:avLst/>
              <a:gdLst>
                <a:gd name="T0" fmla="*/ 9 w 348"/>
                <a:gd name="T1" fmla="*/ 0 h 700"/>
                <a:gd name="T2" fmla="*/ 11 w 348"/>
                <a:gd name="T3" fmla="*/ 5 h 700"/>
                <a:gd name="T4" fmla="*/ 17 w 348"/>
                <a:gd name="T5" fmla="*/ 19 h 700"/>
                <a:gd name="T6" fmla="*/ 25 w 348"/>
                <a:gd name="T7" fmla="*/ 39 h 700"/>
                <a:gd name="T8" fmla="*/ 38 w 348"/>
                <a:gd name="T9" fmla="*/ 68 h 700"/>
                <a:gd name="T10" fmla="*/ 53 w 348"/>
                <a:gd name="T11" fmla="*/ 103 h 700"/>
                <a:gd name="T12" fmla="*/ 71 w 348"/>
                <a:gd name="T13" fmla="*/ 143 h 700"/>
                <a:gd name="T14" fmla="*/ 91 w 348"/>
                <a:gd name="T15" fmla="*/ 189 h 700"/>
                <a:gd name="T16" fmla="*/ 114 w 348"/>
                <a:gd name="T17" fmla="*/ 239 h 700"/>
                <a:gd name="T18" fmla="*/ 139 w 348"/>
                <a:gd name="T19" fmla="*/ 292 h 700"/>
                <a:gd name="T20" fmla="*/ 164 w 348"/>
                <a:gd name="T21" fmla="*/ 347 h 700"/>
                <a:gd name="T22" fmla="*/ 193 w 348"/>
                <a:gd name="T23" fmla="*/ 403 h 700"/>
                <a:gd name="T24" fmla="*/ 222 w 348"/>
                <a:gd name="T25" fmla="*/ 462 h 700"/>
                <a:gd name="T26" fmla="*/ 253 w 348"/>
                <a:gd name="T27" fmla="*/ 520 h 700"/>
                <a:gd name="T28" fmla="*/ 284 w 348"/>
                <a:gd name="T29" fmla="*/ 579 h 700"/>
                <a:gd name="T30" fmla="*/ 315 w 348"/>
                <a:gd name="T31" fmla="*/ 635 h 700"/>
                <a:gd name="T32" fmla="*/ 348 w 348"/>
                <a:gd name="T33" fmla="*/ 689 h 700"/>
                <a:gd name="T34" fmla="*/ 337 w 348"/>
                <a:gd name="T35" fmla="*/ 700 h 700"/>
                <a:gd name="T36" fmla="*/ 335 w 348"/>
                <a:gd name="T37" fmla="*/ 695 h 700"/>
                <a:gd name="T38" fmla="*/ 327 w 348"/>
                <a:gd name="T39" fmla="*/ 680 h 700"/>
                <a:gd name="T40" fmla="*/ 314 w 348"/>
                <a:gd name="T41" fmla="*/ 658 h 700"/>
                <a:gd name="T42" fmla="*/ 298 w 348"/>
                <a:gd name="T43" fmla="*/ 627 h 700"/>
                <a:gd name="T44" fmla="*/ 279 w 348"/>
                <a:gd name="T45" fmla="*/ 591 h 700"/>
                <a:gd name="T46" fmla="*/ 256 w 348"/>
                <a:gd name="T47" fmla="*/ 549 h 700"/>
                <a:gd name="T48" fmla="*/ 231 w 348"/>
                <a:gd name="T49" fmla="*/ 501 h 700"/>
                <a:gd name="T50" fmla="*/ 205 w 348"/>
                <a:gd name="T51" fmla="*/ 451 h 700"/>
                <a:gd name="T52" fmla="*/ 177 w 348"/>
                <a:gd name="T53" fmla="*/ 398 h 700"/>
                <a:gd name="T54" fmla="*/ 149 w 348"/>
                <a:gd name="T55" fmla="*/ 344 h 700"/>
                <a:gd name="T56" fmla="*/ 121 w 348"/>
                <a:gd name="T57" fmla="*/ 287 h 700"/>
                <a:gd name="T58" fmla="*/ 94 w 348"/>
                <a:gd name="T59" fmla="*/ 232 h 700"/>
                <a:gd name="T60" fmla="*/ 68 w 348"/>
                <a:gd name="T61" fmla="*/ 178 h 700"/>
                <a:gd name="T62" fmla="*/ 43 w 348"/>
                <a:gd name="T63" fmla="*/ 125 h 700"/>
                <a:gd name="T64" fmla="*/ 22 w 348"/>
                <a:gd name="T65" fmla="*/ 75 h 700"/>
                <a:gd name="T66" fmla="*/ 2 w 348"/>
                <a:gd name="T67" fmla="*/ 30 h 700"/>
                <a:gd name="T68" fmla="*/ 1 w 348"/>
                <a:gd name="T69" fmla="*/ 25 h 700"/>
                <a:gd name="T70" fmla="*/ 0 w 348"/>
                <a:gd name="T71" fmla="*/ 15 h 700"/>
                <a:gd name="T72" fmla="*/ 2 w 348"/>
                <a:gd name="T73" fmla="*/ 5 h 700"/>
                <a:gd name="T74" fmla="*/ 9 w 348"/>
                <a:gd name="T7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700">
                  <a:moveTo>
                    <a:pt x="9" y="0"/>
                  </a:moveTo>
                  <a:lnTo>
                    <a:pt x="11" y="5"/>
                  </a:lnTo>
                  <a:lnTo>
                    <a:pt x="17" y="19"/>
                  </a:lnTo>
                  <a:lnTo>
                    <a:pt x="25" y="39"/>
                  </a:lnTo>
                  <a:lnTo>
                    <a:pt x="38" y="68"/>
                  </a:lnTo>
                  <a:lnTo>
                    <a:pt x="53" y="103"/>
                  </a:lnTo>
                  <a:lnTo>
                    <a:pt x="71" y="143"/>
                  </a:lnTo>
                  <a:lnTo>
                    <a:pt x="91" y="189"/>
                  </a:lnTo>
                  <a:lnTo>
                    <a:pt x="114" y="239"/>
                  </a:lnTo>
                  <a:lnTo>
                    <a:pt x="139" y="292"/>
                  </a:lnTo>
                  <a:lnTo>
                    <a:pt x="164" y="347"/>
                  </a:lnTo>
                  <a:lnTo>
                    <a:pt x="193" y="403"/>
                  </a:lnTo>
                  <a:lnTo>
                    <a:pt x="222" y="462"/>
                  </a:lnTo>
                  <a:lnTo>
                    <a:pt x="253" y="520"/>
                  </a:lnTo>
                  <a:lnTo>
                    <a:pt x="284" y="579"/>
                  </a:lnTo>
                  <a:lnTo>
                    <a:pt x="315" y="635"/>
                  </a:lnTo>
                  <a:lnTo>
                    <a:pt x="348" y="689"/>
                  </a:lnTo>
                  <a:lnTo>
                    <a:pt x="337" y="700"/>
                  </a:lnTo>
                  <a:lnTo>
                    <a:pt x="335" y="695"/>
                  </a:lnTo>
                  <a:lnTo>
                    <a:pt x="327" y="680"/>
                  </a:lnTo>
                  <a:lnTo>
                    <a:pt x="314" y="658"/>
                  </a:lnTo>
                  <a:lnTo>
                    <a:pt x="298" y="627"/>
                  </a:lnTo>
                  <a:lnTo>
                    <a:pt x="279" y="591"/>
                  </a:lnTo>
                  <a:lnTo>
                    <a:pt x="256" y="549"/>
                  </a:lnTo>
                  <a:lnTo>
                    <a:pt x="231" y="501"/>
                  </a:lnTo>
                  <a:lnTo>
                    <a:pt x="205" y="451"/>
                  </a:lnTo>
                  <a:lnTo>
                    <a:pt x="177" y="398"/>
                  </a:lnTo>
                  <a:lnTo>
                    <a:pt x="149" y="344"/>
                  </a:lnTo>
                  <a:lnTo>
                    <a:pt x="121" y="287"/>
                  </a:lnTo>
                  <a:lnTo>
                    <a:pt x="94" y="232"/>
                  </a:lnTo>
                  <a:lnTo>
                    <a:pt x="68" y="178"/>
                  </a:lnTo>
                  <a:lnTo>
                    <a:pt x="43" y="125"/>
                  </a:lnTo>
                  <a:lnTo>
                    <a:pt x="22" y="75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2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F4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610" y="1661"/>
              <a:ext cx="46" cy="42"/>
            </a:xfrm>
            <a:custGeom>
              <a:avLst/>
              <a:gdLst>
                <a:gd name="T0" fmla="*/ 0 w 93"/>
                <a:gd name="T1" fmla="*/ 8 h 84"/>
                <a:gd name="T2" fmla="*/ 1 w 93"/>
                <a:gd name="T3" fmla="*/ 7 h 84"/>
                <a:gd name="T4" fmla="*/ 3 w 93"/>
                <a:gd name="T5" fmla="*/ 7 h 84"/>
                <a:gd name="T6" fmla="*/ 6 w 93"/>
                <a:gd name="T7" fmla="*/ 7 h 84"/>
                <a:gd name="T8" fmla="*/ 13 w 93"/>
                <a:gd name="T9" fmla="*/ 10 h 84"/>
                <a:gd name="T10" fmla="*/ 23 w 93"/>
                <a:gd name="T11" fmla="*/ 18 h 84"/>
                <a:gd name="T12" fmla="*/ 35 w 93"/>
                <a:gd name="T13" fmla="*/ 32 h 84"/>
                <a:gd name="T14" fmla="*/ 51 w 93"/>
                <a:gd name="T15" fmla="*/ 53 h 84"/>
                <a:gd name="T16" fmla="*/ 71 w 93"/>
                <a:gd name="T17" fmla="*/ 84 h 84"/>
                <a:gd name="T18" fmla="*/ 93 w 93"/>
                <a:gd name="T19" fmla="*/ 75 h 84"/>
                <a:gd name="T20" fmla="*/ 89 w 93"/>
                <a:gd name="T21" fmla="*/ 70 h 84"/>
                <a:gd name="T22" fmla="*/ 80 w 93"/>
                <a:gd name="T23" fmla="*/ 59 h 84"/>
                <a:gd name="T24" fmla="*/ 68 w 93"/>
                <a:gd name="T25" fmla="*/ 44 h 84"/>
                <a:gd name="T26" fmla="*/ 51 w 93"/>
                <a:gd name="T27" fmla="*/ 27 h 84"/>
                <a:gd name="T28" fmla="*/ 35 w 93"/>
                <a:gd name="T29" fmla="*/ 12 h 84"/>
                <a:gd name="T30" fmla="*/ 20 w 93"/>
                <a:gd name="T31" fmla="*/ 3 h 84"/>
                <a:gd name="T32" fmla="*/ 8 w 93"/>
                <a:gd name="T33" fmla="*/ 0 h 84"/>
                <a:gd name="T34" fmla="*/ 0 w 93"/>
                <a:gd name="T35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84">
                  <a:moveTo>
                    <a:pt x="0" y="8"/>
                  </a:moveTo>
                  <a:lnTo>
                    <a:pt x="1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13" y="10"/>
                  </a:lnTo>
                  <a:lnTo>
                    <a:pt x="23" y="18"/>
                  </a:lnTo>
                  <a:lnTo>
                    <a:pt x="35" y="32"/>
                  </a:lnTo>
                  <a:lnTo>
                    <a:pt x="51" y="53"/>
                  </a:lnTo>
                  <a:lnTo>
                    <a:pt x="71" y="84"/>
                  </a:lnTo>
                  <a:lnTo>
                    <a:pt x="93" y="75"/>
                  </a:lnTo>
                  <a:lnTo>
                    <a:pt x="89" y="70"/>
                  </a:lnTo>
                  <a:lnTo>
                    <a:pt x="80" y="59"/>
                  </a:lnTo>
                  <a:lnTo>
                    <a:pt x="68" y="44"/>
                  </a:lnTo>
                  <a:lnTo>
                    <a:pt x="51" y="27"/>
                  </a:lnTo>
                  <a:lnTo>
                    <a:pt x="35" y="12"/>
                  </a:lnTo>
                  <a:lnTo>
                    <a:pt x="20" y="3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766" y="2107"/>
              <a:ext cx="33" cy="58"/>
            </a:xfrm>
            <a:custGeom>
              <a:avLst/>
              <a:gdLst>
                <a:gd name="T0" fmla="*/ 0 w 67"/>
                <a:gd name="T1" fmla="*/ 14 h 115"/>
                <a:gd name="T2" fmla="*/ 1 w 67"/>
                <a:gd name="T3" fmla="*/ 11 h 115"/>
                <a:gd name="T4" fmla="*/ 4 w 67"/>
                <a:gd name="T5" fmla="*/ 4 h 115"/>
                <a:gd name="T6" fmla="*/ 9 w 67"/>
                <a:gd name="T7" fmla="*/ 0 h 115"/>
                <a:gd name="T8" fmla="*/ 17 w 67"/>
                <a:gd name="T9" fmla="*/ 0 h 115"/>
                <a:gd name="T10" fmla="*/ 23 w 67"/>
                <a:gd name="T11" fmla="*/ 6 h 115"/>
                <a:gd name="T12" fmla="*/ 30 w 67"/>
                <a:gd name="T13" fmla="*/ 19 h 115"/>
                <a:gd name="T14" fmla="*/ 38 w 67"/>
                <a:gd name="T15" fmla="*/ 38 h 115"/>
                <a:gd name="T16" fmla="*/ 47 w 67"/>
                <a:gd name="T17" fmla="*/ 59 h 115"/>
                <a:gd name="T18" fmla="*/ 54 w 67"/>
                <a:gd name="T19" fmla="*/ 79 h 115"/>
                <a:gd name="T20" fmla="*/ 61 w 67"/>
                <a:gd name="T21" fmla="*/ 98 h 115"/>
                <a:gd name="T22" fmla="*/ 66 w 67"/>
                <a:gd name="T23" fmla="*/ 110 h 115"/>
                <a:gd name="T24" fmla="*/ 67 w 67"/>
                <a:gd name="T25" fmla="*/ 115 h 115"/>
                <a:gd name="T26" fmla="*/ 66 w 67"/>
                <a:gd name="T27" fmla="*/ 112 h 115"/>
                <a:gd name="T28" fmla="*/ 61 w 67"/>
                <a:gd name="T29" fmla="*/ 101 h 115"/>
                <a:gd name="T30" fmla="*/ 54 w 67"/>
                <a:gd name="T31" fmla="*/ 87 h 115"/>
                <a:gd name="T32" fmla="*/ 46 w 67"/>
                <a:gd name="T33" fmla="*/ 70 h 115"/>
                <a:gd name="T34" fmla="*/ 38 w 67"/>
                <a:gd name="T35" fmla="*/ 53 h 115"/>
                <a:gd name="T36" fmla="*/ 31 w 67"/>
                <a:gd name="T37" fmla="*/ 37 h 115"/>
                <a:gd name="T38" fmla="*/ 24 w 67"/>
                <a:gd name="T39" fmla="*/ 25 h 115"/>
                <a:gd name="T40" fmla="*/ 21 w 67"/>
                <a:gd name="T41" fmla="*/ 18 h 115"/>
                <a:gd name="T42" fmla="*/ 16 w 67"/>
                <a:gd name="T43" fmla="*/ 12 h 115"/>
                <a:gd name="T44" fmla="*/ 13 w 67"/>
                <a:gd name="T45" fmla="*/ 10 h 115"/>
                <a:gd name="T46" fmla="*/ 10 w 67"/>
                <a:gd name="T47" fmla="*/ 11 h 115"/>
                <a:gd name="T48" fmla="*/ 8 w 67"/>
                <a:gd name="T49" fmla="*/ 15 h 115"/>
                <a:gd name="T50" fmla="*/ 6 w 67"/>
                <a:gd name="T51" fmla="*/ 18 h 115"/>
                <a:gd name="T52" fmla="*/ 2 w 67"/>
                <a:gd name="T53" fmla="*/ 19 h 115"/>
                <a:gd name="T54" fmla="*/ 1 w 67"/>
                <a:gd name="T55" fmla="*/ 17 h 115"/>
                <a:gd name="T56" fmla="*/ 0 w 67"/>
                <a:gd name="T57" fmla="*/ 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115">
                  <a:moveTo>
                    <a:pt x="0" y="14"/>
                  </a:moveTo>
                  <a:lnTo>
                    <a:pt x="1" y="11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3" y="6"/>
                  </a:lnTo>
                  <a:lnTo>
                    <a:pt x="30" y="19"/>
                  </a:lnTo>
                  <a:lnTo>
                    <a:pt x="38" y="38"/>
                  </a:lnTo>
                  <a:lnTo>
                    <a:pt x="47" y="59"/>
                  </a:lnTo>
                  <a:lnTo>
                    <a:pt x="54" y="79"/>
                  </a:lnTo>
                  <a:lnTo>
                    <a:pt x="61" y="98"/>
                  </a:lnTo>
                  <a:lnTo>
                    <a:pt x="66" y="110"/>
                  </a:lnTo>
                  <a:lnTo>
                    <a:pt x="67" y="115"/>
                  </a:lnTo>
                  <a:lnTo>
                    <a:pt x="66" y="112"/>
                  </a:lnTo>
                  <a:lnTo>
                    <a:pt x="61" y="101"/>
                  </a:lnTo>
                  <a:lnTo>
                    <a:pt x="54" y="87"/>
                  </a:lnTo>
                  <a:lnTo>
                    <a:pt x="46" y="70"/>
                  </a:lnTo>
                  <a:lnTo>
                    <a:pt x="38" y="53"/>
                  </a:lnTo>
                  <a:lnTo>
                    <a:pt x="31" y="37"/>
                  </a:lnTo>
                  <a:lnTo>
                    <a:pt x="24" y="25"/>
                  </a:lnTo>
                  <a:lnTo>
                    <a:pt x="21" y="18"/>
                  </a:lnTo>
                  <a:lnTo>
                    <a:pt x="16" y="12"/>
                  </a:lnTo>
                  <a:lnTo>
                    <a:pt x="13" y="10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6" y="18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3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32" name="Freeform 40"/>
          <p:cNvSpPr>
            <a:spLocks/>
          </p:cNvSpPr>
          <p:nvPr/>
        </p:nvSpPr>
        <p:spPr bwMode="auto">
          <a:xfrm rot="287081" flipH="1">
            <a:off x="1124442" y="5391540"/>
            <a:ext cx="665748" cy="265113"/>
          </a:xfrm>
          <a:custGeom>
            <a:avLst/>
            <a:gdLst>
              <a:gd name="T0" fmla="*/ 216 w 877"/>
              <a:gd name="T1" fmla="*/ 307 h 333"/>
              <a:gd name="T2" fmla="*/ 150 w 877"/>
              <a:gd name="T3" fmla="*/ 269 h 333"/>
              <a:gd name="T4" fmla="*/ 80 w 877"/>
              <a:gd name="T5" fmla="*/ 219 h 333"/>
              <a:gd name="T6" fmla="*/ 28 w 877"/>
              <a:gd name="T7" fmla="*/ 166 h 333"/>
              <a:gd name="T8" fmla="*/ 18 w 877"/>
              <a:gd name="T9" fmla="*/ 115 h 333"/>
              <a:gd name="T10" fmla="*/ 65 w 877"/>
              <a:gd name="T11" fmla="*/ 79 h 333"/>
              <a:gd name="T12" fmla="*/ 121 w 877"/>
              <a:gd name="T13" fmla="*/ 72 h 333"/>
              <a:gd name="T14" fmla="*/ 183 w 877"/>
              <a:gd name="T15" fmla="*/ 81 h 333"/>
              <a:gd name="T16" fmla="*/ 247 w 877"/>
              <a:gd name="T17" fmla="*/ 103 h 333"/>
              <a:gd name="T18" fmla="*/ 305 w 877"/>
              <a:gd name="T19" fmla="*/ 127 h 333"/>
              <a:gd name="T20" fmla="*/ 355 w 877"/>
              <a:gd name="T21" fmla="*/ 149 h 333"/>
              <a:gd name="T22" fmla="*/ 403 w 877"/>
              <a:gd name="T23" fmla="*/ 167 h 333"/>
              <a:gd name="T24" fmla="*/ 453 w 877"/>
              <a:gd name="T25" fmla="*/ 184 h 333"/>
              <a:gd name="T26" fmla="*/ 502 w 877"/>
              <a:gd name="T27" fmla="*/ 200 h 333"/>
              <a:gd name="T28" fmla="*/ 551 w 877"/>
              <a:gd name="T29" fmla="*/ 216 h 333"/>
              <a:gd name="T30" fmla="*/ 599 w 877"/>
              <a:gd name="T31" fmla="*/ 233 h 333"/>
              <a:gd name="T32" fmla="*/ 645 w 877"/>
              <a:gd name="T33" fmla="*/ 249 h 333"/>
              <a:gd name="T34" fmla="*/ 694 w 877"/>
              <a:gd name="T35" fmla="*/ 255 h 333"/>
              <a:gd name="T36" fmla="*/ 739 w 877"/>
              <a:gd name="T37" fmla="*/ 245 h 333"/>
              <a:gd name="T38" fmla="*/ 742 w 877"/>
              <a:gd name="T39" fmla="*/ 240 h 333"/>
              <a:gd name="T40" fmla="*/ 741 w 877"/>
              <a:gd name="T41" fmla="*/ 218 h 333"/>
              <a:gd name="T42" fmla="*/ 727 w 877"/>
              <a:gd name="T43" fmla="*/ 193 h 333"/>
              <a:gd name="T44" fmla="*/ 712 w 877"/>
              <a:gd name="T45" fmla="*/ 175 h 333"/>
              <a:gd name="T46" fmla="*/ 697 w 877"/>
              <a:gd name="T47" fmla="*/ 157 h 333"/>
              <a:gd name="T48" fmla="*/ 679 w 877"/>
              <a:gd name="T49" fmla="*/ 122 h 333"/>
              <a:gd name="T50" fmla="*/ 698 w 877"/>
              <a:gd name="T51" fmla="*/ 87 h 333"/>
              <a:gd name="T52" fmla="*/ 743 w 877"/>
              <a:gd name="T53" fmla="*/ 75 h 333"/>
              <a:gd name="T54" fmla="*/ 806 w 877"/>
              <a:gd name="T55" fmla="*/ 81 h 333"/>
              <a:gd name="T56" fmla="*/ 862 w 877"/>
              <a:gd name="T57" fmla="*/ 64 h 333"/>
              <a:gd name="T58" fmla="*/ 876 w 877"/>
              <a:gd name="T59" fmla="*/ 19 h 333"/>
              <a:gd name="T60" fmla="*/ 862 w 877"/>
              <a:gd name="T61" fmla="*/ 4 h 333"/>
              <a:gd name="T62" fmla="*/ 845 w 877"/>
              <a:gd name="T63" fmla="*/ 1 h 333"/>
              <a:gd name="T64" fmla="*/ 807 w 877"/>
              <a:gd name="T65" fmla="*/ 36 h 333"/>
              <a:gd name="T66" fmla="*/ 735 w 877"/>
              <a:gd name="T67" fmla="*/ 44 h 333"/>
              <a:gd name="T68" fmla="*/ 660 w 877"/>
              <a:gd name="T69" fmla="*/ 52 h 333"/>
              <a:gd name="T70" fmla="*/ 632 w 877"/>
              <a:gd name="T71" fmla="*/ 75 h 333"/>
              <a:gd name="T72" fmla="*/ 626 w 877"/>
              <a:gd name="T73" fmla="*/ 106 h 333"/>
              <a:gd name="T74" fmla="*/ 643 w 877"/>
              <a:gd name="T75" fmla="*/ 137 h 333"/>
              <a:gd name="T76" fmla="*/ 663 w 877"/>
              <a:gd name="T77" fmla="*/ 160 h 333"/>
              <a:gd name="T78" fmla="*/ 682 w 877"/>
              <a:gd name="T79" fmla="*/ 184 h 333"/>
              <a:gd name="T80" fmla="*/ 683 w 877"/>
              <a:gd name="T81" fmla="*/ 208 h 333"/>
              <a:gd name="T82" fmla="*/ 619 w 877"/>
              <a:gd name="T83" fmla="*/ 207 h 333"/>
              <a:gd name="T84" fmla="*/ 573 w 877"/>
              <a:gd name="T85" fmla="*/ 199 h 333"/>
              <a:gd name="T86" fmla="*/ 513 w 877"/>
              <a:gd name="T87" fmla="*/ 182 h 333"/>
              <a:gd name="T88" fmla="*/ 454 w 877"/>
              <a:gd name="T89" fmla="*/ 163 h 333"/>
              <a:gd name="T90" fmla="*/ 395 w 877"/>
              <a:gd name="T91" fmla="*/ 141 h 333"/>
              <a:gd name="T92" fmla="*/ 338 w 877"/>
              <a:gd name="T93" fmla="*/ 118 h 333"/>
              <a:gd name="T94" fmla="*/ 279 w 877"/>
              <a:gd name="T95" fmla="*/ 97 h 333"/>
              <a:gd name="T96" fmla="*/ 239 w 877"/>
              <a:gd name="T97" fmla="*/ 84 h 333"/>
              <a:gd name="T98" fmla="*/ 186 w 877"/>
              <a:gd name="T99" fmla="*/ 71 h 333"/>
              <a:gd name="T100" fmla="*/ 120 w 877"/>
              <a:gd name="T101" fmla="*/ 59 h 333"/>
              <a:gd name="T102" fmla="*/ 57 w 877"/>
              <a:gd name="T103" fmla="*/ 59 h 333"/>
              <a:gd name="T104" fmla="*/ 12 w 877"/>
              <a:gd name="T105" fmla="*/ 77 h 333"/>
              <a:gd name="T106" fmla="*/ 1 w 877"/>
              <a:gd name="T107" fmla="*/ 125 h 333"/>
              <a:gd name="T108" fmla="*/ 24 w 877"/>
              <a:gd name="T109" fmla="*/ 182 h 333"/>
              <a:gd name="T110" fmla="*/ 70 w 877"/>
              <a:gd name="T111" fmla="*/ 232 h 333"/>
              <a:gd name="T112" fmla="*/ 130 w 877"/>
              <a:gd name="T113" fmla="*/ 272 h 333"/>
              <a:gd name="T114" fmla="*/ 192 w 877"/>
              <a:gd name="T115" fmla="*/ 306 h 333"/>
              <a:gd name="T116" fmla="*/ 247 w 877"/>
              <a:gd name="T117" fmla="*/ 332 h 333"/>
              <a:gd name="T118" fmla="*/ 251 w 877"/>
              <a:gd name="T119" fmla="*/ 326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7" h="333">
                <a:moveTo>
                  <a:pt x="245" y="323"/>
                </a:moveTo>
                <a:lnTo>
                  <a:pt x="233" y="316"/>
                </a:lnTo>
                <a:lnTo>
                  <a:pt x="216" y="307"/>
                </a:lnTo>
                <a:lnTo>
                  <a:pt x="196" y="296"/>
                </a:lnTo>
                <a:lnTo>
                  <a:pt x="173" y="284"/>
                </a:lnTo>
                <a:lnTo>
                  <a:pt x="150" y="269"/>
                </a:lnTo>
                <a:lnTo>
                  <a:pt x="126" y="254"/>
                </a:lnTo>
                <a:lnTo>
                  <a:pt x="101" y="237"/>
                </a:lnTo>
                <a:lnTo>
                  <a:pt x="80" y="219"/>
                </a:lnTo>
                <a:lnTo>
                  <a:pt x="59" y="202"/>
                </a:lnTo>
                <a:lnTo>
                  <a:pt x="40" y="184"/>
                </a:lnTo>
                <a:lnTo>
                  <a:pt x="28" y="166"/>
                </a:lnTo>
                <a:lnTo>
                  <a:pt x="18" y="148"/>
                </a:lnTo>
                <a:lnTo>
                  <a:pt x="15" y="132"/>
                </a:lnTo>
                <a:lnTo>
                  <a:pt x="18" y="115"/>
                </a:lnTo>
                <a:lnTo>
                  <a:pt x="29" y="101"/>
                </a:lnTo>
                <a:lnTo>
                  <a:pt x="47" y="87"/>
                </a:lnTo>
                <a:lnTo>
                  <a:pt x="65" y="79"/>
                </a:lnTo>
                <a:lnTo>
                  <a:pt x="82" y="74"/>
                </a:lnTo>
                <a:lnTo>
                  <a:pt x="101" y="72"/>
                </a:lnTo>
                <a:lnTo>
                  <a:pt x="121" y="72"/>
                </a:lnTo>
                <a:lnTo>
                  <a:pt x="142" y="73"/>
                </a:lnTo>
                <a:lnTo>
                  <a:pt x="163" y="76"/>
                </a:lnTo>
                <a:lnTo>
                  <a:pt x="183" y="81"/>
                </a:lnTo>
                <a:lnTo>
                  <a:pt x="205" y="88"/>
                </a:lnTo>
                <a:lnTo>
                  <a:pt x="226" y="95"/>
                </a:lnTo>
                <a:lnTo>
                  <a:pt x="247" y="103"/>
                </a:lnTo>
                <a:lnTo>
                  <a:pt x="266" y="111"/>
                </a:lnTo>
                <a:lnTo>
                  <a:pt x="287" y="119"/>
                </a:lnTo>
                <a:lnTo>
                  <a:pt x="305" y="127"/>
                </a:lnTo>
                <a:lnTo>
                  <a:pt x="323" y="135"/>
                </a:lnTo>
                <a:lnTo>
                  <a:pt x="340" y="142"/>
                </a:lnTo>
                <a:lnTo>
                  <a:pt x="355" y="149"/>
                </a:lnTo>
                <a:lnTo>
                  <a:pt x="371" y="156"/>
                </a:lnTo>
                <a:lnTo>
                  <a:pt x="387" y="162"/>
                </a:lnTo>
                <a:lnTo>
                  <a:pt x="403" y="167"/>
                </a:lnTo>
                <a:lnTo>
                  <a:pt x="419" y="173"/>
                </a:lnTo>
                <a:lnTo>
                  <a:pt x="437" y="179"/>
                </a:lnTo>
                <a:lnTo>
                  <a:pt x="453" y="184"/>
                </a:lnTo>
                <a:lnTo>
                  <a:pt x="469" y="189"/>
                </a:lnTo>
                <a:lnTo>
                  <a:pt x="485" y="194"/>
                </a:lnTo>
                <a:lnTo>
                  <a:pt x="502" y="200"/>
                </a:lnTo>
                <a:lnTo>
                  <a:pt x="519" y="204"/>
                </a:lnTo>
                <a:lnTo>
                  <a:pt x="535" y="210"/>
                </a:lnTo>
                <a:lnTo>
                  <a:pt x="551" y="216"/>
                </a:lnTo>
                <a:lnTo>
                  <a:pt x="567" y="220"/>
                </a:lnTo>
                <a:lnTo>
                  <a:pt x="583" y="226"/>
                </a:lnTo>
                <a:lnTo>
                  <a:pt x="599" y="233"/>
                </a:lnTo>
                <a:lnTo>
                  <a:pt x="615" y="239"/>
                </a:lnTo>
                <a:lnTo>
                  <a:pt x="630" y="245"/>
                </a:lnTo>
                <a:lnTo>
                  <a:pt x="645" y="249"/>
                </a:lnTo>
                <a:lnTo>
                  <a:pt x="661" y="253"/>
                </a:lnTo>
                <a:lnTo>
                  <a:pt x="678" y="254"/>
                </a:lnTo>
                <a:lnTo>
                  <a:pt x="694" y="255"/>
                </a:lnTo>
                <a:lnTo>
                  <a:pt x="710" y="254"/>
                </a:lnTo>
                <a:lnTo>
                  <a:pt x="725" y="250"/>
                </a:lnTo>
                <a:lnTo>
                  <a:pt x="739" y="245"/>
                </a:lnTo>
                <a:lnTo>
                  <a:pt x="740" y="243"/>
                </a:lnTo>
                <a:lnTo>
                  <a:pt x="741" y="242"/>
                </a:lnTo>
                <a:lnTo>
                  <a:pt x="742" y="240"/>
                </a:lnTo>
                <a:lnTo>
                  <a:pt x="743" y="238"/>
                </a:lnTo>
                <a:lnTo>
                  <a:pt x="742" y="227"/>
                </a:lnTo>
                <a:lnTo>
                  <a:pt x="741" y="218"/>
                </a:lnTo>
                <a:lnTo>
                  <a:pt x="738" y="209"/>
                </a:lnTo>
                <a:lnTo>
                  <a:pt x="732" y="200"/>
                </a:lnTo>
                <a:lnTo>
                  <a:pt x="727" y="193"/>
                </a:lnTo>
                <a:lnTo>
                  <a:pt x="723" y="187"/>
                </a:lnTo>
                <a:lnTo>
                  <a:pt x="718" y="181"/>
                </a:lnTo>
                <a:lnTo>
                  <a:pt x="712" y="175"/>
                </a:lnTo>
                <a:lnTo>
                  <a:pt x="708" y="169"/>
                </a:lnTo>
                <a:lnTo>
                  <a:pt x="702" y="163"/>
                </a:lnTo>
                <a:lnTo>
                  <a:pt x="697" y="157"/>
                </a:lnTo>
                <a:lnTo>
                  <a:pt x="691" y="151"/>
                </a:lnTo>
                <a:lnTo>
                  <a:pt x="682" y="136"/>
                </a:lnTo>
                <a:lnTo>
                  <a:pt x="679" y="122"/>
                </a:lnTo>
                <a:lnTo>
                  <a:pt x="681" y="109"/>
                </a:lnTo>
                <a:lnTo>
                  <a:pt x="688" y="97"/>
                </a:lnTo>
                <a:lnTo>
                  <a:pt x="698" y="87"/>
                </a:lnTo>
                <a:lnTo>
                  <a:pt x="711" y="80"/>
                </a:lnTo>
                <a:lnTo>
                  <a:pt x="727" y="75"/>
                </a:lnTo>
                <a:lnTo>
                  <a:pt x="743" y="75"/>
                </a:lnTo>
                <a:lnTo>
                  <a:pt x="763" y="77"/>
                </a:lnTo>
                <a:lnTo>
                  <a:pt x="784" y="80"/>
                </a:lnTo>
                <a:lnTo>
                  <a:pt x="806" y="81"/>
                </a:lnTo>
                <a:lnTo>
                  <a:pt x="827" y="79"/>
                </a:lnTo>
                <a:lnTo>
                  <a:pt x="847" y="74"/>
                </a:lnTo>
                <a:lnTo>
                  <a:pt x="862" y="64"/>
                </a:lnTo>
                <a:lnTo>
                  <a:pt x="872" y="47"/>
                </a:lnTo>
                <a:lnTo>
                  <a:pt x="877" y="23"/>
                </a:lnTo>
                <a:lnTo>
                  <a:pt x="876" y="19"/>
                </a:lnTo>
                <a:lnTo>
                  <a:pt x="872" y="13"/>
                </a:lnTo>
                <a:lnTo>
                  <a:pt x="868" y="8"/>
                </a:lnTo>
                <a:lnTo>
                  <a:pt x="862" y="4"/>
                </a:lnTo>
                <a:lnTo>
                  <a:pt x="856" y="1"/>
                </a:lnTo>
                <a:lnTo>
                  <a:pt x="850" y="0"/>
                </a:lnTo>
                <a:lnTo>
                  <a:pt x="845" y="1"/>
                </a:lnTo>
                <a:lnTo>
                  <a:pt x="841" y="5"/>
                </a:lnTo>
                <a:lnTo>
                  <a:pt x="826" y="24"/>
                </a:lnTo>
                <a:lnTo>
                  <a:pt x="807" y="36"/>
                </a:lnTo>
                <a:lnTo>
                  <a:pt x="785" y="42"/>
                </a:lnTo>
                <a:lnTo>
                  <a:pt x="761" y="44"/>
                </a:lnTo>
                <a:lnTo>
                  <a:pt x="735" y="44"/>
                </a:lnTo>
                <a:lnTo>
                  <a:pt x="709" y="44"/>
                </a:lnTo>
                <a:lnTo>
                  <a:pt x="683" y="46"/>
                </a:lnTo>
                <a:lnTo>
                  <a:pt x="660" y="52"/>
                </a:lnTo>
                <a:lnTo>
                  <a:pt x="649" y="58"/>
                </a:lnTo>
                <a:lnTo>
                  <a:pt x="640" y="66"/>
                </a:lnTo>
                <a:lnTo>
                  <a:pt x="632" y="75"/>
                </a:lnTo>
                <a:lnTo>
                  <a:pt x="627" y="84"/>
                </a:lnTo>
                <a:lnTo>
                  <a:pt x="625" y="96"/>
                </a:lnTo>
                <a:lnTo>
                  <a:pt x="626" y="106"/>
                </a:lnTo>
                <a:lnTo>
                  <a:pt x="629" y="118"/>
                </a:lnTo>
                <a:lnTo>
                  <a:pt x="636" y="129"/>
                </a:lnTo>
                <a:lnTo>
                  <a:pt x="643" y="137"/>
                </a:lnTo>
                <a:lnTo>
                  <a:pt x="649" y="145"/>
                </a:lnTo>
                <a:lnTo>
                  <a:pt x="656" y="154"/>
                </a:lnTo>
                <a:lnTo>
                  <a:pt x="663" y="160"/>
                </a:lnTo>
                <a:lnTo>
                  <a:pt x="670" y="169"/>
                </a:lnTo>
                <a:lnTo>
                  <a:pt x="676" y="177"/>
                </a:lnTo>
                <a:lnTo>
                  <a:pt x="682" y="184"/>
                </a:lnTo>
                <a:lnTo>
                  <a:pt x="689" y="192"/>
                </a:lnTo>
                <a:lnTo>
                  <a:pt x="693" y="202"/>
                </a:lnTo>
                <a:lnTo>
                  <a:pt x="683" y="208"/>
                </a:lnTo>
                <a:lnTo>
                  <a:pt x="666" y="210"/>
                </a:lnTo>
                <a:lnTo>
                  <a:pt x="643" y="209"/>
                </a:lnTo>
                <a:lnTo>
                  <a:pt x="619" y="207"/>
                </a:lnTo>
                <a:lnTo>
                  <a:pt x="596" y="203"/>
                </a:lnTo>
                <a:lnTo>
                  <a:pt x="580" y="200"/>
                </a:lnTo>
                <a:lnTo>
                  <a:pt x="573" y="199"/>
                </a:lnTo>
                <a:lnTo>
                  <a:pt x="552" y="194"/>
                </a:lnTo>
                <a:lnTo>
                  <a:pt x="532" y="188"/>
                </a:lnTo>
                <a:lnTo>
                  <a:pt x="513" y="182"/>
                </a:lnTo>
                <a:lnTo>
                  <a:pt x="493" y="177"/>
                </a:lnTo>
                <a:lnTo>
                  <a:pt x="474" y="170"/>
                </a:lnTo>
                <a:lnTo>
                  <a:pt x="454" y="163"/>
                </a:lnTo>
                <a:lnTo>
                  <a:pt x="434" y="156"/>
                </a:lnTo>
                <a:lnTo>
                  <a:pt x="415" y="148"/>
                </a:lnTo>
                <a:lnTo>
                  <a:pt x="395" y="141"/>
                </a:lnTo>
                <a:lnTo>
                  <a:pt x="376" y="133"/>
                </a:lnTo>
                <a:lnTo>
                  <a:pt x="356" y="126"/>
                </a:lnTo>
                <a:lnTo>
                  <a:pt x="338" y="118"/>
                </a:lnTo>
                <a:lnTo>
                  <a:pt x="318" y="111"/>
                </a:lnTo>
                <a:lnTo>
                  <a:pt x="298" y="104"/>
                </a:lnTo>
                <a:lnTo>
                  <a:pt x="279" y="97"/>
                </a:lnTo>
                <a:lnTo>
                  <a:pt x="259" y="90"/>
                </a:lnTo>
                <a:lnTo>
                  <a:pt x="251" y="88"/>
                </a:lnTo>
                <a:lnTo>
                  <a:pt x="239" y="84"/>
                </a:lnTo>
                <a:lnTo>
                  <a:pt x="224" y="80"/>
                </a:lnTo>
                <a:lnTo>
                  <a:pt x="205" y="75"/>
                </a:lnTo>
                <a:lnTo>
                  <a:pt x="186" y="71"/>
                </a:lnTo>
                <a:lnTo>
                  <a:pt x="164" y="66"/>
                </a:lnTo>
                <a:lnTo>
                  <a:pt x="142" y="62"/>
                </a:lnTo>
                <a:lnTo>
                  <a:pt x="120" y="59"/>
                </a:lnTo>
                <a:lnTo>
                  <a:pt x="97" y="58"/>
                </a:lnTo>
                <a:lnTo>
                  <a:pt x="76" y="58"/>
                </a:lnTo>
                <a:lnTo>
                  <a:pt x="57" y="59"/>
                </a:lnTo>
                <a:lnTo>
                  <a:pt x="38" y="62"/>
                </a:lnTo>
                <a:lnTo>
                  <a:pt x="23" y="68"/>
                </a:lnTo>
                <a:lnTo>
                  <a:pt x="12" y="77"/>
                </a:lnTo>
                <a:lnTo>
                  <a:pt x="4" y="89"/>
                </a:lnTo>
                <a:lnTo>
                  <a:pt x="0" y="104"/>
                </a:lnTo>
                <a:lnTo>
                  <a:pt x="1" y="125"/>
                </a:lnTo>
                <a:lnTo>
                  <a:pt x="6" y="145"/>
                </a:lnTo>
                <a:lnTo>
                  <a:pt x="13" y="165"/>
                </a:lnTo>
                <a:lnTo>
                  <a:pt x="24" y="182"/>
                </a:lnTo>
                <a:lnTo>
                  <a:pt x="37" y="200"/>
                </a:lnTo>
                <a:lnTo>
                  <a:pt x="53" y="217"/>
                </a:lnTo>
                <a:lnTo>
                  <a:pt x="70" y="232"/>
                </a:lnTo>
                <a:lnTo>
                  <a:pt x="90" y="246"/>
                </a:lnTo>
                <a:lnTo>
                  <a:pt x="110" y="260"/>
                </a:lnTo>
                <a:lnTo>
                  <a:pt x="130" y="272"/>
                </a:lnTo>
                <a:lnTo>
                  <a:pt x="151" y="284"/>
                </a:lnTo>
                <a:lnTo>
                  <a:pt x="172" y="295"/>
                </a:lnTo>
                <a:lnTo>
                  <a:pt x="192" y="306"/>
                </a:lnTo>
                <a:lnTo>
                  <a:pt x="212" y="315"/>
                </a:lnTo>
                <a:lnTo>
                  <a:pt x="231" y="324"/>
                </a:lnTo>
                <a:lnTo>
                  <a:pt x="247" y="332"/>
                </a:lnTo>
                <a:lnTo>
                  <a:pt x="252" y="333"/>
                </a:lnTo>
                <a:lnTo>
                  <a:pt x="254" y="331"/>
                </a:lnTo>
                <a:lnTo>
                  <a:pt x="251" y="326"/>
                </a:lnTo>
                <a:lnTo>
                  <a:pt x="245" y="323"/>
                </a:lnTo>
                <a:lnTo>
                  <a:pt x="245" y="3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9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543248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505591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89178"/>
      </p:ext>
    </p:extLst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1124744"/>
            <a:ext cx="77768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      a </a:t>
            </a:r>
            <a:r>
              <a:rPr lang="es-ES" dirty="0"/>
              <a:t>interpretación de los datos permitió una categorización de la información en variables cuantitativas que fueron normalizadas para generar un indicador numérico continuo de rango 0-1, donde “1” siempre representa la situación idónea.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 </a:t>
            </a:r>
            <a:endParaRPr lang="es-MX" dirty="0"/>
          </a:p>
          <a:p>
            <a:pPr algn="just">
              <a:lnSpc>
                <a:spcPct val="150000"/>
              </a:lnSpc>
            </a:pPr>
            <a:r>
              <a:rPr lang="es-ES" dirty="0"/>
              <a:t> </a:t>
            </a:r>
            <a:r>
              <a:rPr lang="es-ES" dirty="0" smtClean="0"/>
              <a:t>      os </a:t>
            </a:r>
            <a:r>
              <a:rPr lang="es-ES" sz="2000" b="1" i="1" dirty="0">
                <a:solidFill>
                  <a:schemeClr val="accent1">
                    <a:lumMod val="75000"/>
                  </a:schemeClr>
                </a:solidFill>
              </a:rPr>
              <a:t>18 sujetos obligados</a:t>
            </a:r>
            <a:r>
              <a:rPr lang="es-ES" dirty="0"/>
              <a:t> que participaron en la Métrica de la </a:t>
            </a:r>
            <a:r>
              <a:rPr lang="es-ES" dirty="0" smtClean="0"/>
              <a:t>Transparencia para obtener la calificación del Estado de México  </a:t>
            </a:r>
            <a:r>
              <a:rPr lang="es-ES" dirty="0"/>
              <a:t>son: Titular Ejecutivo, Poder Legislativo, Secretaría de Gobierno, DIF,  Desarrollo Social,  Finanzas,  Salud,  SSP,  Educación,  Comisión del Agua,  Auditoría Superior,  Poder Judicial, Instituto / Comisión de Transparencia, Comisión de Derechos Humanos, Instituto Electoral, Ecatepec de Morelos, Naucalpan de Juárez y Nezahualcóyotl.</a:t>
            </a:r>
            <a:endParaRPr lang="es-MX" dirty="0"/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11560" y="69269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s-MX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78092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MX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</a:t>
            </a:r>
            <a:endParaRPr lang="es-MX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692696"/>
            <a:ext cx="799288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/>
              <a:t>Siendo la CODHEM examinada en </a:t>
            </a:r>
            <a:r>
              <a:rPr lang="es-ES" sz="1600" dirty="0" smtClean="0"/>
              <a:t>dos dimensiones (portales y usuario simulado) con los siguientes resultados</a:t>
            </a:r>
            <a:r>
              <a:rPr lang="es-ES" sz="1600" dirty="0"/>
              <a:t>:</a:t>
            </a:r>
            <a:endParaRPr lang="es-MX" sz="1600" dirty="0"/>
          </a:p>
          <a:p>
            <a:pPr algn="just">
              <a:lnSpc>
                <a:spcPct val="150000"/>
              </a:lnSpc>
            </a:pPr>
            <a:endParaRPr lang="es-ES" sz="1600" dirty="0" smtClean="0"/>
          </a:p>
          <a:p>
            <a:pPr algn="just"/>
            <a:r>
              <a:rPr lang="es-ES" sz="1600" dirty="0" smtClean="0"/>
              <a:t>En </a:t>
            </a:r>
            <a:r>
              <a:rPr lang="es-ES" sz="1600" dirty="0"/>
              <a:t>cuanto a la dimensión portales, que evalúa la información de oficio publicada en el sitio de </a:t>
            </a:r>
            <a:r>
              <a:rPr lang="es-ES" sz="1600" dirty="0" smtClean="0"/>
              <a:t>internet,</a:t>
            </a:r>
            <a:r>
              <a:rPr lang="es-ES" sz="16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b="1" i="1" dirty="0">
                <a:solidFill>
                  <a:schemeClr val="accent1">
                    <a:lumMod val="75000"/>
                  </a:schemeClr>
                </a:solidFill>
              </a:rPr>
              <a:t>se obtuvo la calificación de 0.937</a:t>
            </a:r>
            <a:r>
              <a:rPr lang="es-ES" sz="1600" dirty="0"/>
              <a:t>, superando el promedio nacional de 0.781 y el estatal de 0.773.</a:t>
            </a:r>
            <a:endParaRPr lang="es-MX" sz="1600" dirty="0"/>
          </a:p>
          <a:p>
            <a:pPr algn="just">
              <a:lnSpc>
                <a:spcPct val="150000"/>
              </a:lnSpc>
            </a:pPr>
            <a:endParaRPr lang="es-MX" dirty="0"/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/>
          <a:srcRect l="11535" t="31515" r="10330" b="15206"/>
          <a:stretch/>
        </p:blipFill>
        <p:spPr bwMode="auto">
          <a:xfrm>
            <a:off x="0" y="2924944"/>
            <a:ext cx="6126783" cy="33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Flecha izquierda y arriba"/>
          <p:cNvSpPr/>
          <p:nvPr/>
        </p:nvSpPr>
        <p:spPr>
          <a:xfrm rot="10800000">
            <a:off x="4788024" y="2780927"/>
            <a:ext cx="660007" cy="710011"/>
          </a:xfrm>
          <a:prstGeom prst="leftUpArrow">
            <a:avLst>
              <a:gd name="adj1" fmla="val 23167"/>
              <a:gd name="adj2" fmla="val 25000"/>
              <a:gd name="adj3" fmla="val 29581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38100">
            <a:solidFill>
              <a:sysClr val="window" lastClr="FF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81250"/>
            <a:ext cx="775742" cy="77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92282"/>
              </p:ext>
            </p:extLst>
          </p:nvPr>
        </p:nvGraphicFramePr>
        <p:xfrm>
          <a:off x="6372200" y="2924944"/>
          <a:ext cx="2448272" cy="25278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25091"/>
                <a:gridCol w="1198090"/>
                <a:gridCol w="625091"/>
              </a:tblGrid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No.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S. Obligado</a:t>
                      </a:r>
                      <a:endParaRPr lang="es-MX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D. Portal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DIF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0.940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Finanzas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0.940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MX" sz="7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bg1"/>
                          </a:solidFill>
                          <a:effectLst/>
                        </a:rPr>
                        <a:t>CODHEM</a:t>
                      </a:r>
                      <a:endParaRPr lang="es-MX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1" dirty="0">
                          <a:solidFill>
                            <a:schemeClr val="bg1"/>
                          </a:solidFill>
                          <a:effectLst/>
                        </a:rPr>
                        <a:t>0.937</a:t>
                      </a:r>
                      <a:endParaRPr lang="es-MX" sz="7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Agua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0.897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Transparencia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0.893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Seguridad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0.870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S. Desarrollo Social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0.853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S. Educación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0.837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9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S. Salud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0.813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Neza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0.787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11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Congreso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0.777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12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Poder Judicial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0.750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13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Naucalpan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0.740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14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IEEM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0.717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15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Ecatepec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0.647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S. Gobierno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0.590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17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Gubernatura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0.550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18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Organo de Fiscalización</a:t>
                      </a:r>
                      <a:endParaRPr lang="es-MX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0.383</a:t>
                      </a:r>
                      <a:endParaRPr lang="es-MX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052736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Respecto a la dimensión de usuario simulado en la que se mide la calidad de la atención de los ciudadanos que acuden a la Institución y las respuestas a sus solicitudes de información, </a:t>
            </a:r>
            <a:r>
              <a:rPr lang="es-ES" sz="1600" b="1" i="1" dirty="0">
                <a:solidFill>
                  <a:schemeClr val="accent1">
                    <a:lumMod val="75000"/>
                  </a:schemeClr>
                </a:solidFill>
              </a:rPr>
              <a:t>la CODHEM obtuvo un 0.741 </a:t>
            </a:r>
            <a:r>
              <a:rPr lang="es-ES" sz="1600" dirty="0"/>
              <a:t>de calificación que se ubica nuevamente sobre el promedio nacional de 0.597 y el promedio estatal de 0.661. </a:t>
            </a:r>
            <a:endParaRPr lang="es-MX" sz="1600" dirty="0"/>
          </a:p>
          <a:p>
            <a:pPr algn="just"/>
            <a:endParaRPr lang="es-MX" dirty="0"/>
          </a:p>
        </p:txBody>
      </p:sp>
      <p:pic>
        <p:nvPicPr>
          <p:cNvPr id="5" name="4 Imagen"/>
          <p:cNvPicPr/>
          <p:nvPr/>
        </p:nvPicPr>
        <p:blipFill rotWithShape="1">
          <a:blip r:embed="rId2" cstate="print"/>
          <a:srcRect l="11720" t="30557" r="5931" b="11754"/>
          <a:stretch/>
        </p:blipFill>
        <p:spPr bwMode="auto">
          <a:xfrm>
            <a:off x="95692" y="2766993"/>
            <a:ext cx="6204499" cy="347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69783"/>
              </p:ext>
            </p:extLst>
          </p:nvPr>
        </p:nvGraphicFramePr>
        <p:xfrm>
          <a:off x="6156176" y="2924944"/>
          <a:ext cx="2692321" cy="26691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4542"/>
                <a:gridCol w="1670672"/>
                <a:gridCol w="807107"/>
              </a:tblGrid>
              <a:tr h="1938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ÍNDICE USUARIO SIMULADO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4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 smtClean="0">
                          <a:effectLst/>
                        </a:rPr>
                        <a:t>No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Sujeto Obligado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Índice general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Poder Legislativo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0.80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2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Ecatepec de Morelos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0.75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MX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0" dirty="0">
                          <a:solidFill>
                            <a:schemeClr val="bg1"/>
                          </a:solidFill>
                          <a:effectLst/>
                        </a:rPr>
                        <a:t>Comisión de Derechos Humanos</a:t>
                      </a:r>
                      <a:endParaRPr lang="es-MX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b="0" dirty="0">
                          <a:solidFill>
                            <a:schemeClr val="bg1"/>
                          </a:solidFill>
                          <a:effectLst/>
                        </a:rPr>
                        <a:t>0.74</a:t>
                      </a:r>
                      <a:endParaRPr lang="es-MX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4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Instituto Electoral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0.73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5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DIF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0.72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232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6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Instituto / Comisión de Transparencia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0.72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Desarrollo Social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0.68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8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Finanzas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9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Salud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10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Naucalpan de Juárez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11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Secretaría de Gobierno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0.64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12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SSP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0.64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13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Educación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0.63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14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Comisión del Agua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0.62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15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Auditoría Superior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0.57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16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Nezahualcóyotl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0.57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17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Poder Judicial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0.55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  <a:tr h="116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18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Titular Ejecutivo</a:t>
                      </a: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0.52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32" marR="36932" marT="0" marB="0" anchor="ctr"/>
                </a:tc>
              </a:tr>
            </a:tbl>
          </a:graphicData>
        </a:graphic>
      </p:graphicFrame>
      <p:sp>
        <p:nvSpPr>
          <p:cNvPr id="8" name="7 Flecha izquierda y arriba"/>
          <p:cNvSpPr/>
          <p:nvPr/>
        </p:nvSpPr>
        <p:spPr>
          <a:xfrm rot="10800000">
            <a:off x="4488057" y="3140968"/>
            <a:ext cx="660007" cy="710011"/>
          </a:xfrm>
          <a:prstGeom prst="leftUpArrow">
            <a:avLst>
              <a:gd name="adj1" fmla="val 23167"/>
              <a:gd name="adj2" fmla="val 25000"/>
              <a:gd name="adj3" fmla="val 29581"/>
            </a:avLst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38100">
            <a:solidFill>
              <a:sysClr val="window" lastClr="FFFF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MX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26" y="2941290"/>
            <a:ext cx="775742" cy="77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9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1412776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Con estos resultados, </a:t>
            </a:r>
            <a:r>
              <a:rPr lang="es-ES" b="1" i="1" dirty="0">
                <a:solidFill>
                  <a:schemeClr val="accent1">
                    <a:lumMod val="75000"/>
                  </a:schemeClr>
                </a:solidFill>
              </a:rPr>
              <a:t>la CODHEM se ubica </a:t>
            </a:r>
            <a:r>
              <a:rPr lang="es-ES" b="1" i="1" dirty="0" smtClean="0">
                <a:solidFill>
                  <a:schemeClr val="accent1">
                    <a:lumMod val="75000"/>
                  </a:schemeClr>
                </a:solidFill>
              </a:rPr>
              <a:t>en el primer lugar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600" dirty="0" smtClean="0"/>
              <a:t>a </a:t>
            </a:r>
            <a:r>
              <a:rPr lang="es-ES" sz="1600" dirty="0"/>
              <a:t>nivel estatal en la Métrica de Transparencia 2014 de un total de 18 sujetos obligados evaluados, como se muestra a continuación</a:t>
            </a:r>
            <a:r>
              <a:rPr lang="es-ES" sz="1600" dirty="0" smtClean="0"/>
              <a:t>:</a:t>
            </a:r>
            <a:endParaRPr lang="es-MX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448162"/>
              </p:ext>
            </p:extLst>
          </p:nvPr>
        </p:nvGraphicFramePr>
        <p:xfrm>
          <a:off x="2710180" y="2593692"/>
          <a:ext cx="3723640" cy="30927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78485"/>
                <a:gridCol w="2340610"/>
                <a:gridCol w="804545"/>
              </a:tblGrid>
              <a:tr h="2768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CALIFICACIÓN GENERAL POR SUJETO OBLIGADO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No.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Sujeto Obligado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C. General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7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bg1"/>
                          </a:solidFill>
                          <a:effectLst/>
                        </a:rPr>
                        <a:t>Comisión de Derechos Humanos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b="1" dirty="0">
                          <a:solidFill>
                            <a:schemeClr val="bg1"/>
                          </a:solidFill>
                          <a:effectLst/>
                        </a:rPr>
                        <a:t>0.839</a:t>
                      </a:r>
                      <a:endParaRPr lang="es-MX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DIF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0.830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1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/ Comisión de Transparencia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0.809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2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Finanzas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0.805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Poder Legislativo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0.787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Secretaría de Desarrollo Social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0.765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Comisión del Agua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0.757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8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Secretaría de Seguridad </a:t>
                      </a:r>
                      <a:r>
                        <a:rPr lang="es-ES" sz="800" dirty="0" smtClean="0">
                          <a:effectLst/>
                        </a:rPr>
                        <a:t>Pública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0.755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9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Salud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0.743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Educación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0.734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Instituto Electoral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0.724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12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Naucalpan de Juárez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0.703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13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Ecatepec de Morelos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0.701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14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Nezahualcóyotl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0.680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15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Poder Judicial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0.649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16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Secretaría de Gobierno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0.618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Oficina del Gobernador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0.537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18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Auditoría Superior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0.478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13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F349B"/>
        </a:dk1>
        <a:lt1>
          <a:srgbClr val="FFFFFF"/>
        </a:lt1>
        <a:dk2>
          <a:srgbClr val="333333"/>
        </a:dk2>
        <a:lt2>
          <a:srgbClr val="B2B2B2"/>
        </a:lt2>
        <a:accent1>
          <a:srgbClr val="57B3E1"/>
        </a:accent1>
        <a:accent2>
          <a:srgbClr val="009999"/>
        </a:accent2>
        <a:accent3>
          <a:srgbClr val="FFFFFF"/>
        </a:accent3>
        <a:accent4>
          <a:srgbClr val="0B2B84"/>
        </a:accent4>
        <a:accent5>
          <a:srgbClr val="B4D6EE"/>
        </a:accent5>
        <a:accent6>
          <a:srgbClr val="008A8A"/>
        </a:accent6>
        <a:hlink>
          <a:srgbClr val="9999FF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FB5"/>
        </a:dk1>
        <a:lt1>
          <a:srgbClr val="FFFFFF"/>
        </a:lt1>
        <a:dk2>
          <a:srgbClr val="000000"/>
        </a:dk2>
        <a:lt2>
          <a:srgbClr val="B2B2B2"/>
        </a:lt2>
        <a:accent1>
          <a:srgbClr val="EAA22C"/>
        </a:accent1>
        <a:accent2>
          <a:srgbClr val="96D1E6"/>
        </a:accent2>
        <a:accent3>
          <a:srgbClr val="FFFFFF"/>
        </a:accent3>
        <a:accent4>
          <a:srgbClr val="12429A"/>
        </a:accent4>
        <a:accent5>
          <a:srgbClr val="F3CEAC"/>
        </a:accent5>
        <a:accent6>
          <a:srgbClr val="87BDD0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4386"/>
        </a:dk1>
        <a:lt1>
          <a:srgbClr val="FFFFFF"/>
        </a:lt1>
        <a:dk2>
          <a:srgbClr val="003366"/>
        </a:dk2>
        <a:lt2>
          <a:srgbClr val="B2B2B2"/>
        </a:lt2>
        <a:accent1>
          <a:srgbClr val="1ABA81"/>
        </a:accent1>
        <a:accent2>
          <a:srgbClr val="E4A800"/>
        </a:accent2>
        <a:accent3>
          <a:srgbClr val="FFFFFF"/>
        </a:accent3>
        <a:accent4>
          <a:srgbClr val="003872"/>
        </a:accent4>
        <a:accent5>
          <a:srgbClr val="ABD9C1"/>
        </a:accent5>
        <a:accent6>
          <a:srgbClr val="CF9800"/>
        </a:accent6>
        <a:hlink>
          <a:srgbClr val="3191F1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4386"/>
        </a:dk1>
        <a:lt1>
          <a:srgbClr val="FFFFFF"/>
        </a:lt1>
        <a:dk2>
          <a:srgbClr val="000000"/>
        </a:dk2>
        <a:lt2>
          <a:srgbClr val="B2B2B2"/>
        </a:lt2>
        <a:accent1>
          <a:srgbClr val="1ABA81"/>
        </a:accent1>
        <a:accent2>
          <a:srgbClr val="E4A800"/>
        </a:accent2>
        <a:accent3>
          <a:srgbClr val="FFFFFF"/>
        </a:accent3>
        <a:accent4>
          <a:srgbClr val="003872"/>
        </a:accent4>
        <a:accent5>
          <a:srgbClr val="ABD9C1"/>
        </a:accent5>
        <a:accent6>
          <a:srgbClr val="CF9800"/>
        </a:accent6>
        <a:hlink>
          <a:srgbClr val="3191F1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cdb2004113l</Template>
  <TotalTime>2901</TotalTime>
  <Words>520</Words>
  <Application>Microsoft Office PowerPoint</Application>
  <PresentationFormat>Presentación en pantalla (4:3)</PresentationFormat>
  <Paragraphs>188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cdb2004113l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CODHEM</dc:creator>
  <cp:lastModifiedBy>HP</cp:lastModifiedBy>
  <cp:revision>301</cp:revision>
  <cp:lastPrinted>2014-12-16T18:46:48Z</cp:lastPrinted>
  <dcterms:created xsi:type="dcterms:W3CDTF">2011-02-10T00:34:43Z</dcterms:created>
  <dcterms:modified xsi:type="dcterms:W3CDTF">2019-12-03T19:53:32Z</dcterms:modified>
</cp:coreProperties>
</file>